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310" r:id="rId3"/>
    <p:sldId id="297" r:id="rId4"/>
    <p:sldId id="298" r:id="rId5"/>
    <p:sldId id="299" r:id="rId6"/>
    <p:sldId id="301" r:id="rId7"/>
    <p:sldId id="311" r:id="rId8"/>
    <p:sldId id="312" r:id="rId9"/>
    <p:sldId id="313" r:id="rId10"/>
    <p:sldId id="314" r:id="rId11"/>
    <p:sldId id="315" r:id="rId12"/>
    <p:sldId id="316" r:id="rId13"/>
    <p:sldId id="317" r:id="rId14"/>
    <p:sldId id="302" r:id="rId15"/>
    <p:sldId id="257" r:id="rId16"/>
    <p:sldId id="258" r:id="rId17"/>
    <p:sldId id="303" r:id="rId18"/>
    <p:sldId id="259" r:id="rId19"/>
    <p:sldId id="260" r:id="rId20"/>
    <p:sldId id="304" r:id="rId21"/>
    <p:sldId id="261" r:id="rId22"/>
    <p:sldId id="262" r:id="rId23"/>
    <p:sldId id="263" r:id="rId24"/>
    <p:sldId id="264" r:id="rId25"/>
    <p:sldId id="305" r:id="rId26"/>
    <p:sldId id="265" r:id="rId27"/>
    <p:sldId id="266" r:id="rId28"/>
    <p:sldId id="267" r:id="rId29"/>
    <p:sldId id="268" r:id="rId30"/>
    <p:sldId id="269" r:id="rId31"/>
    <p:sldId id="270" r:id="rId32"/>
    <p:sldId id="271" r:id="rId33"/>
    <p:sldId id="272" r:id="rId34"/>
    <p:sldId id="273" r:id="rId35"/>
    <p:sldId id="274" r:id="rId36"/>
    <p:sldId id="275" r:id="rId37"/>
    <p:sldId id="306" r:id="rId38"/>
    <p:sldId id="276" r:id="rId39"/>
    <p:sldId id="277" r:id="rId40"/>
    <p:sldId id="278" r:id="rId41"/>
    <p:sldId id="279" r:id="rId42"/>
    <p:sldId id="280" r:id="rId43"/>
    <p:sldId id="307" r:id="rId44"/>
    <p:sldId id="281" r:id="rId45"/>
    <p:sldId id="282" r:id="rId46"/>
    <p:sldId id="283" r:id="rId47"/>
    <p:sldId id="308" r:id="rId48"/>
    <p:sldId id="284" r:id="rId49"/>
    <p:sldId id="285" r:id="rId50"/>
    <p:sldId id="286" r:id="rId51"/>
    <p:sldId id="287" r:id="rId52"/>
    <p:sldId id="288" r:id="rId53"/>
    <p:sldId id="289" r:id="rId54"/>
    <p:sldId id="290" r:id="rId55"/>
    <p:sldId id="292" r:id="rId56"/>
    <p:sldId id="293" r:id="rId57"/>
    <p:sldId id="294" r:id="rId58"/>
    <p:sldId id="295" r:id="rId59"/>
    <p:sldId id="296" r:id="rId60"/>
    <p:sldId id="300" r:id="rId61"/>
    <p:sldId id="309" r:id="rId62"/>
  </p:sldIdLst>
  <p:sldSz cx="12192000" cy="6858000"/>
  <p:notesSz cx="6858000" cy="9144000"/>
  <p:embeddedFontLst>
    <p:embeddedFont>
      <p:font typeface="Quattrocento Sans"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6" roundtripDataSignature="AMtx7mgotkjMdS0kKHSQe91XDp0eDryy3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C8"/>
    <a:srgbClr val="FFF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E24AEB-E4A7-4276-8ED5-900C37DDABAC}">
  <a:tblStyle styleId="{87E24AEB-E4A7-4276-8ED5-900C37DDABA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643"/>
  </p:normalViewPr>
  <p:slideViewPr>
    <p:cSldViewPr snapToGrid="0" snapToObjects="1">
      <p:cViewPr varScale="1">
        <p:scale>
          <a:sx n="61" d="100"/>
          <a:sy n="61" d="100"/>
        </p:scale>
        <p:origin x="7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1213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g62e1766dc9_0_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62e1766dc9_0_1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g62e1766dc9_0_1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62e1766dc9_0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3333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famnit.upr.si/"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vis.upr.si/famni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famnit.upr.si/sl/si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mnit.upr.si/en/education/general-information/ac21-2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famnit.upr.si/sl/resources/files/studenti/studijski-koledar/studijski-koledar-21-22.pdf" TargetMode="External"/><Relationship Id="rId4" Type="http://schemas.openxmlformats.org/officeDocument/2006/relationships/hyperlink" Target="https://www.famnit.upr.si/en/resources/files/education/general-information/ac21-22/02studkoledarup2021-22pregldelinprostihdni-ang.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famnit.upr.si/en/student-pages/timetables" TargetMode="External"/><Relationship Id="rId4" Type="http://schemas.openxmlformats.org/officeDocument/2006/relationships/hyperlink" Target="https://www.famnit.upr.si/sl/urnik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studentID@student.upr.s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medium.com/@neurosnap/how-to-send-and-receive-email-using-gmail-or-inbox-from-outlook-office365-64c0c4ecccf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thesuninkoper@gmail.com" TargetMode="External"/><Relationship Id="rId2" Type="http://schemas.openxmlformats.org/officeDocument/2006/relationships/hyperlink" Target="mailto:soncejevkopru@gmail.com"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iki.hrovatin@famnit.upr.si" TargetMode="External"/><Relationship Id="rId2" Type="http://schemas.openxmlformats.org/officeDocument/2006/relationships/hyperlink" Target="mailto:vida.groznik@famnit.upr.si" TargetMode="External"/><Relationship Id="rId1" Type="http://schemas.openxmlformats.org/officeDocument/2006/relationships/slideLayout" Target="../slideLayouts/slideLayout2.xml"/><Relationship Id="rId4" Type="http://schemas.openxmlformats.org/officeDocument/2006/relationships/hyperlink" Target="mailto:domen.vake@famnit.upr.s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studentID@student.upr.s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cat.eduroam.org/?idp=911&amp;profile=152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play.google.com/store/apps/details?id=uk.ac.swansea.eduroamcat&amp;hl=e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www.famnit.upr.si/sl/studenti/informacijske-storitve/eduroam-android"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vox.arnes.si/"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mds.aai.arnes.si/" TargetMode="External"/><Relationship Id="rId4" Type="http://schemas.openxmlformats.org/officeDocument/2006/relationships/hyperlink" Target="https://filesender.arnes.si/"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office.co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office.com/"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famnit.upr.si/sl/resources/files/urniki/studenti.xl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Virtual_private_networ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remote.upr.s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mnit.upr.si/sl/obvestila"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tudent.famnit.upr.si"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tudent.famnit.upr.si/" TargetMode="External"/><Relationship Id="rId4" Type="http://schemas.openxmlformats.org/officeDocument/2006/relationships/hyperlink" Target="http://student.famnit.upr.si/~studentI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putty.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e.famnit.upr.si/"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fontScale="90000"/>
          </a:bodyPr>
          <a:lstStyle/>
          <a:p>
            <a:pPr>
              <a:buClr>
                <a:srgbClr val="2E75B5"/>
              </a:buClr>
              <a:buSzPts val="4500"/>
            </a:pPr>
            <a:r>
              <a:rPr lang="nn-NO" sz="4500" b="1" dirty="0">
                <a:solidFill>
                  <a:srgbClr val="2E75B5"/>
                </a:solidFill>
              </a:rPr>
              <a:t>Računalniški praktikum I – IKT </a:t>
            </a:r>
            <a:r>
              <a:rPr lang="nn-NO" sz="4500" b="1" dirty="0" smtClean="0">
                <a:solidFill>
                  <a:srgbClr val="2E75B5"/>
                </a:solidFill>
              </a:rPr>
              <a:t>storitve</a:t>
            </a:r>
            <a:r>
              <a:rPr lang="sl-SI" sz="4500" b="1" dirty="0" smtClean="0">
                <a:solidFill>
                  <a:srgbClr val="2E75B5"/>
                </a:solidFill>
              </a:rPr>
              <a:t/>
            </a:r>
            <a:br>
              <a:rPr lang="sl-SI" sz="4500" b="1" dirty="0" smtClean="0">
                <a:solidFill>
                  <a:srgbClr val="2E75B5"/>
                </a:solidFill>
              </a:rPr>
            </a:br>
            <a:r>
              <a:rPr lang="nn-NO" sz="4800" dirty="0"/>
              <a:t/>
            </a:r>
            <a:br>
              <a:rPr lang="nn-NO" sz="4800" dirty="0"/>
            </a:br>
            <a:r>
              <a:rPr lang="en-US" sz="4500" b="1" dirty="0" smtClean="0">
                <a:solidFill>
                  <a:schemeClr val="accent1">
                    <a:lumMod val="60000"/>
                    <a:lumOff val="40000"/>
                  </a:schemeClr>
                </a:solidFill>
              </a:rPr>
              <a:t>Computer </a:t>
            </a:r>
            <a:r>
              <a:rPr lang="en-US" sz="4500" b="1" dirty="0">
                <a:solidFill>
                  <a:schemeClr val="accent1">
                    <a:lumMod val="60000"/>
                    <a:lumOff val="40000"/>
                  </a:schemeClr>
                </a:solidFill>
              </a:rPr>
              <a:t>Practicum I – ICT </a:t>
            </a:r>
            <a:r>
              <a:rPr lang="en-US" sz="4500" b="1" dirty="0" smtClean="0">
                <a:solidFill>
                  <a:schemeClr val="accent1">
                    <a:lumMod val="60000"/>
                    <a:lumOff val="40000"/>
                  </a:schemeClr>
                </a:solidFill>
              </a:rPr>
              <a:t>Services</a:t>
            </a:r>
            <a:endParaRPr dirty="0">
              <a:solidFill>
                <a:schemeClr val="accent1">
                  <a:lumMod val="60000"/>
                  <a:lumOff val="40000"/>
                </a:schemeClr>
              </a:solidFill>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400"/>
              <a:buNone/>
            </a:pPr>
            <a:r>
              <a:rPr lang="en-US" dirty="0"/>
              <a:t>Vida Groznik, Matjaž </a:t>
            </a:r>
            <a:r>
              <a:rPr lang="en-US" dirty="0" err="1"/>
              <a:t>Kljun</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199" y="1690688"/>
            <a:ext cx="10954407" cy="5004401"/>
          </a:xfrm>
        </p:spPr>
        <p:txBody>
          <a:bodyPr>
            <a:normAutofit/>
          </a:bodyPr>
          <a:lstStyle/>
          <a:p>
            <a:pPr marL="114300" indent="0">
              <a:buNone/>
            </a:pPr>
            <a:endParaRPr lang="sl-SI" sz="2000" dirty="0" smtClean="0">
              <a:solidFill>
                <a:schemeClr val="bg1">
                  <a:lumMod val="50000"/>
                </a:schemeClr>
              </a:solidFill>
            </a:endParaRPr>
          </a:p>
        </p:txBody>
      </p:sp>
      <p:pic>
        <p:nvPicPr>
          <p:cNvPr id="4" name="Picture 3"/>
          <p:cNvPicPr>
            <a:picLocks noChangeAspect="1"/>
          </p:cNvPicPr>
          <p:nvPr/>
        </p:nvPicPr>
        <p:blipFill>
          <a:blip r:embed="rId2"/>
          <a:stretch>
            <a:fillRect/>
          </a:stretch>
        </p:blipFill>
        <p:spPr>
          <a:xfrm>
            <a:off x="735230" y="1690689"/>
            <a:ext cx="8051582" cy="5167312"/>
          </a:xfrm>
          <a:prstGeom prst="rect">
            <a:avLst/>
          </a:prstGeom>
        </p:spPr>
      </p:pic>
    </p:spTree>
    <p:extLst>
      <p:ext uri="{BB962C8B-B14F-4D97-AF65-F5344CB8AC3E}">
        <p14:creationId xmlns:p14="http://schemas.microsoft.com/office/powerpoint/2010/main" val="67103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199" y="1690688"/>
            <a:ext cx="10954407" cy="5004401"/>
          </a:xfrm>
        </p:spPr>
        <p:txBody>
          <a:bodyPr>
            <a:normAutofit/>
          </a:bodyPr>
          <a:lstStyle/>
          <a:p>
            <a:pPr marL="114300" indent="0">
              <a:buNone/>
            </a:pPr>
            <a:endParaRPr lang="sl-SI" sz="2000" dirty="0" smtClean="0">
              <a:solidFill>
                <a:schemeClr val="bg1">
                  <a:lumMod val="50000"/>
                </a:schemeClr>
              </a:solidFill>
            </a:endParaRPr>
          </a:p>
        </p:txBody>
      </p:sp>
      <p:pic>
        <p:nvPicPr>
          <p:cNvPr id="5" name="Picture 4"/>
          <p:cNvPicPr>
            <a:picLocks noChangeAspect="1"/>
          </p:cNvPicPr>
          <p:nvPr/>
        </p:nvPicPr>
        <p:blipFill>
          <a:blip r:embed="rId2"/>
          <a:stretch>
            <a:fillRect/>
          </a:stretch>
        </p:blipFill>
        <p:spPr>
          <a:xfrm>
            <a:off x="838199" y="2638261"/>
            <a:ext cx="9041525" cy="2002117"/>
          </a:xfrm>
          <a:prstGeom prst="rect">
            <a:avLst/>
          </a:prstGeom>
        </p:spPr>
      </p:pic>
    </p:spTree>
    <p:extLst>
      <p:ext uri="{BB962C8B-B14F-4D97-AF65-F5344CB8AC3E}">
        <p14:creationId xmlns:p14="http://schemas.microsoft.com/office/powerpoint/2010/main" val="171711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199" y="1690688"/>
            <a:ext cx="10954407" cy="5004401"/>
          </a:xfrm>
        </p:spPr>
        <p:txBody>
          <a:bodyPr>
            <a:normAutofit/>
          </a:bodyPr>
          <a:lstStyle/>
          <a:p>
            <a:pPr marL="114300" indent="0">
              <a:buNone/>
            </a:pPr>
            <a:endParaRPr lang="sl-SI" sz="2000" dirty="0" smtClean="0">
              <a:solidFill>
                <a:schemeClr val="bg1">
                  <a:lumMod val="50000"/>
                </a:schemeClr>
              </a:solidFill>
            </a:endParaRPr>
          </a:p>
        </p:txBody>
      </p:sp>
      <p:pic>
        <p:nvPicPr>
          <p:cNvPr id="5" name="Picture 4"/>
          <p:cNvPicPr>
            <a:picLocks noChangeAspect="1"/>
          </p:cNvPicPr>
          <p:nvPr/>
        </p:nvPicPr>
        <p:blipFill>
          <a:blip r:embed="rId2"/>
          <a:stretch>
            <a:fillRect/>
          </a:stretch>
        </p:blipFill>
        <p:spPr>
          <a:xfrm>
            <a:off x="838199" y="1692332"/>
            <a:ext cx="8455248" cy="5165668"/>
          </a:xfrm>
          <a:prstGeom prst="rect">
            <a:avLst/>
          </a:prstGeom>
        </p:spPr>
      </p:pic>
    </p:spTree>
    <p:extLst>
      <p:ext uri="{BB962C8B-B14F-4D97-AF65-F5344CB8AC3E}">
        <p14:creationId xmlns:p14="http://schemas.microsoft.com/office/powerpoint/2010/main" val="257697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199" y="1690688"/>
            <a:ext cx="10954407" cy="5004401"/>
          </a:xfrm>
        </p:spPr>
        <p:txBody>
          <a:bodyPr>
            <a:normAutofit/>
          </a:bodyPr>
          <a:lstStyle/>
          <a:p>
            <a:pPr marL="114300" indent="0">
              <a:buNone/>
            </a:pPr>
            <a:endParaRPr lang="sl-SI" sz="2000" dirty="0" smtClean="0">
              <a:solidFill>
                <a:schemeClr val="bg1">
                  <a:lumMod val="50000"/>
                </a:schemeClr>
              </a:solidFill>
            </a:endParaRPr>
          </a:p>
        </p:txBody>
      </p:sp>
      <p:pic>
        <p:nvPicPr>
          <p:cNvPr id="4" name="Picture 3"/>
          <p:cNvPicPr>
            <a:picLocks noChangeAspect="1"/>
          </p:cNvPicPr>
          <p:nvPr/>
        </p:nvPicPr>
        <p:blipFill>
          <a:blip r:embed="rId2"/>
          <a:stretch>
            <a:fillRect/>
          </a:stretch>
        </p:blipFill>
        <p:spPr>
          <a:xfrm>
            <a:off x="838200" y="2593099"/>
            <a:ext cx="8410904" cy="2266768"/>
          </a:xfrm>
          <a:prstGeom prst="rect">
            <a:avLst/>
          </a:prstGeom>
        </p:spPr>
      </p:pic>
    </p:spTree>
    <p:extLst>
      <p:ext uri="{BB962C8B-B14F-4D97-AF65-F5344CB8AC3E}">
        <p14:creationId xmlns:p14="http://schemas.microsoft.com/office/powerpoint/2010/main" val="8633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963B7-222F-6748-AF0A-5F82B01F1284}"/>
              </a:ext>
            </a:extLst>
          </p:cNvPr>
          <p:cNvSpPr>
            <a:spLocks noGrp="1"/>
          </p:cNvSpPr>
          <p:nvPr>
            <p:ph type="title"/>
          </p:nvPr>
        </p:nvSpPr>
        <p:spPr>
          <a:xfrm>
            <a:off x="830317" y="593367"/>
            <a:ext cx="10945982" cy="763500"/>
          </a:xfrm>
        </p:spPr>
        <p:txBody>
          <a:bodyPr/>
          <a:lstStyle/>
          <a:p>
            <a:r>
              <a:rPr lang="en-GB" dirty="0">
                <a:solidFill>
                  <a:schemeClr val="accent1">
                    <a:lumMod val="75000"/>
                  </a:schemeClr>
                </a:solidFill>
              </a:rPr>
              <a:t>IKT </a:t>
            </a:r>
            <a:r>
              <a:rPr lang="en-GB" dirty="0" err="1">
                <a:solidFill>
                  <a:schemeClr val="accent1">
                    <a:lumMod val="75000"/>
                  </a:schemeClr>
                </a:solidFill>
              </a:rPr>
              <a:t>storitve</a:t>
            </a:r>
            <a:r>
              <a:rPr lang="en-GB" dirty="0">
                <a:solidFill>
                  <a:schemeClr val="accent1">
                    <a:lumMod val="75000"/>
                  </a:schemeClr>
                </a:solidFill>
              </a:rPr>
              <a:t> </a:t>
            </a:r>
            <a:r>
              <a:rPr lang="en-GB" dirty="0">
                <a:solidFill>
                  <a:schemeClr val="accent1">
                    <a:lumMod val="60000"/>
                    <a:lumOff val="40000"/>
                  </a:schemeClr>
                </a:solidFill>
              </a:rPr>
              <a:t>/ ICT services</a:t>
            </a:r>
          </a:p>
        </p:txBody>
      </p:sp>
      <p:sp>
        <p:nvSpPr>
          <p:cNvPr id="4" name="Text Placeholder 3">
            <a:extLst>
              <a:ext uri="{FF2B5EF4-FFF2-40B4-BE49-F238E27FC236}">
                <a16:creationId xmlns:a16="http://schemas.microsoft.com/office/drawing/2014/main" id="{2BBE363C-F43D-0448-B6C6-B255AE0E114D}"/>
              </a:ext>
            </a:extLst>
          </p:cNvPr>
          <p:cNvSpPr>
            <a:spLocks noGrp="1"/>
          </p:cNvSpPr>
          <p:nvPr>
            <p:ph type="body" idx="1"/>
          </p:nvPr>
        </p:nvSpPr>
        <p:spPr>
          <a:xfrm>
            <a:off x="6358735" y="1536633"/>
            <a:ext cx="4918383" cy="4555200"/>
          </a:xfrm>
        </p:spPr>
        <p:txBody>
          <a:bodyPr/>
          <a:lstStyle/>
          <a:p>
            <a:pPr>
              <a:buFont typeface="Arial" panose="020B0604020202020204" pitchFamily="34" charset="0"/>
              <a:buChar char="•"/>
            </a:pPr>
            <a:r>
              <a:rPr lang="en-GB" sz="2400" dirty="0">
                <a:solidFill>
                  <a:schemeClr val="bg1">
                    <a:lumMod val="50000"/>
                  </a:schemeClr>
                </a:solidFill>
              </a:rPr>
              <a:t>Web page</a:t>
            </a:r>
          </a:p>
          <a:p>
            <a:pPr>
              <a:buFont typeface="Arial" panose="020B0604020202020204" pitchFamily="34" charset="0"/>
              <a:buChar char="•"/>
            </a:pPr>
            <a:r>
              <a:rPr lang="en-GB" sz="2400" dirty="0">
                <a:solidFill>
                  <a:schemeClr val="bg1">
                    <a:lumMod val="50000"/>
                  </a:schemeClr>
                </a:solidFill>
              </a:rPr>
              <a:t>Student Information System (SIS)</a:t>
            </a:r>
          </a:p>
          <a:p>
            <a:pPr>
              <a:buFont typeface="Arial" panose="020B0604020202020204" pitchFamily="34" charset="0"/>
              <a:buChar char="•"/>
            </a:pPr>
            <a:r>
              <a:rPr lang="en-GB" sz="2400" dirty="0">
                <a:solidFill>
                  <a:schemeClr val="bg1">
                    <a:lumMod val="50000"/>
                  </a:schemeClr>
                </a:solidFill>
              </a:rPr>
              <a:t>Academic calendar</a:t>
            </a:r>
          </a:p>
          <a:p>
            <a:pPr>
              <a:buFont typeface="Arial" panose="020B0604020202020204" pitchFamily="34" charset="0"/>
              <a:buChar char="•"/>
            </a:pPr>
            <a:r>
              <a:rPr lang="en-GB" sz="2400" dirty="0">
                <a:solidFill>
                  <a:schemeClr val="bg1">
                    <a:lumMod val="50000"/>
                  </a:schemeClr>
                </a:solidFill>
              </a:rPr>
              <a:t>Timetables</a:t>
            </a:r>
          </a:p>
          <a:p>
            <a:pPr>
              <a:buFont typeface="Arial" panose="020B0604020202020204" pitchFamily="34" charset="0"/>
              <a:buChar char="•"/>
            </a:pPr>
            <a:r>
              <a:rPr lang="en-GB" sz="2400" dirty="0">
                <a:solidFill>
                  <a:schemeClr val="bg1">
                    <a:lumMod val="50000"/>
                  </a:schemeClr>
                </a:solidFill>
              </a:rPr>
              <a:t>E-mail</a:t>
            </a:r>
          </a:p>
          <a:p>
            <a:pPr>
              <a:buFont typeface="Arial" panose="020B0604020202020204" pitchFamily="34" charset="0"/>
              <a:buChar char="•"/>
            </a:pPr>
            <a:r>
              <a:rPr lang="en-GB" sz="2400" dirty="0" err="1">
                <a:solidFill>
                  <a:schemeClr val="bg1">
                    <a:lumMod val="50000"/>
                  </a:schemeClr>
                </a:solidFill>
              </a:rPr>
              <a:t>Eduroam</a:t>
            </a:r>
            <a:endParaRPr lang="en-GB" sz="2400" dirty="0">
              <a:solidFill>
                <a:schemeClr val="bg1">
                  <a:lumMod val="50000"/>
                </a:schemeClr>
              </a:solidFill>
            </a:endParaRPr>
          </a:p>
          <a:p>
            <a:pPr>
              <a:buFont typeface="Arial" panose="020B0604020202020204" pitchFamily="34" charset="0"/>
              <a:buChar char="•"/>
            </a:pPr>
            <a:r>
              <a:rPr lang="en-GB" sz="2400" dirty="0" err="1">
                <a:solidFill>
                  <a:schemeClr val="bg1">
                    <a:lumMod val="50000"/>
                  </a:schemeClr>
                </a:solidFill>
              </a:rPr>
              <a:t>Arnes</a:t>
            </a:r>
            <a:r>
              <a:rPr lang="en-GB" sz="2400" dirty="0">
                <a:solidFill>
                  <a:schemeClr val="bg1">
                    <a:lumMod val="50000"/>
                  </a:schemeClr>
                </a:solidFill>
              </a:rPr>
              <a:t> AAI</a:t>
            </a:r>
          </a:p>
          <a:p>
            <a:pPr>
              <a:buFont typeface="Arial" panose="020B0604020202020204" pitchFamily="34" charset="0"/>
              <a:buChar char="•"/>
            </a:pPr>
            <a:r>
              <a:rPr lang="en-GB" sz="2400" dirty="0">
                <a:solidFill>
                  <a:schemeClr val="bg1">
                    <a:lumMod val="50000"/>
                  </a:schemeClr>
                </a:solidFill>
              </a:rPr>
              <a:t>Office 365</a:t>
            </a:r>
          </a:p>
          <a:p>
            <a:pPr>
              <a:buFont typeface="Arial" panose="020B0604020202020204" pitchFamily="34" charset="0"/>
              <a:buChar char="•"/>
            </a:pPr>
            <a:r>
              <a:rPr lang="en-GB" sz="2400" dirty="0">
                <a:solidFill>
                  <a:schemeClr val="bg1">
                    <a:lumMod val="50000"/>
                  </a:schemeClr>
                </a:solidFill>
              </a:rPr>
              <a:t>VPN</a:t>
            </a:r>
          </a:p>
          <a:p>
            <a:pPr>
              <a:buFont typeface="Arial" panose="020B0604020202020204" pitchFamily="34" charset="0"/>
              <a:buChar char="•"/>
            </a:pPr>
            <a:r>
              <a:rPr lang="en-GB" sz="2400" dirty="0">
                <a:solidFill>
                  <a:schemeClr val="bg1">
                    <a:lumMod val="50000"/>
                  </a:schemeClr>
                </a:solidFill>
              </a:rPr>
              <a:t>Student office notifications</a:t>
            </a:r>
          </a:p>
          <a:p>
            <a:pPr>
              <a:buFont typeface="Arial" panose="020B0604020202020204" pitchFamily="34" charset="0"/>
              <a:buChar char="•"/>
            </a:pPr>
            <a:r>
              <a:rPr lang="en-GB" sz="2400" dirty="0">
                <a:solidFill>
                  <a:schemeClr val="bg1">
                    <a:lumMod val="50000"/>
                  </a:schemeClr>
                </a:solidFill>
              </a:rPr>
              <a:t>Remote access (SSH)</a:t>
            </a:r>
          </a:p>
          <a:p>
            <a:pPr>
              <a:buFont typeface="Arial" panose="020B0604020202020204" pitchFamily="34" charset="0"/>
              <a:buChar char="•"/>
            </a:pPr>
            <a:r>
              <a:rPr lang="en-GB" sz="2400" dirty="0">
                <a:solidFill>
                  <a:schemeClr val="bg1">
                    <a:lumMod val="50000"/>
                  </a:schemeClr>
                </a:solidFill>
              </a:rPr>
              <a:t>E-classrooms (Moodle)</a:t>
            </a:r>
          </a:p>
          <a:p>
            <a:pPr>
              <a:buFont typeface="Arial" panose="020B0604020202020204" pitchFamily="34" charset="0"/>
              <a:buChar char="•"/>
            </a:pPr>
            <a:r>
              <a:rPr lang="en-GB" sz="2400" dirty="0">
                <a:solidFill>
                  <a:schemeClr val="bg1">
                    <a:lumMod val="50000"/>
                  </a:schemeClr>
                </a:solidFill>
              </a:rPr>
              <a:t>ZOOM</a:t>
            </a:r>
          </a:p>
          <a:p>
            <a:pPr>
              <a:buFont typeface="Arial" panose="020B0604020202020204" pitchFamily="34" charset="0"/>
              <a:buChar char="•"/>
            </a:pPr>
            <a:endParaRPr lang="en-GB" sz="2400" dirty="0">
              <a:solidFill>
                <a:schemeClr val="bg1">
                  <a:lumMod val="50000"/>
                </a:schemeClr>
              </a:solidFill>
            </a:endParaRPr>
          </a:p>
        </p:txBody>
      </p:sp>
      <p:sp>
        <p:nvSpPr>
          <p:cNvPr id="5" name="Text Placeholder 4">
            <a:extLst>
              <a:ext uri="{FF2B5EF4-FFF2-40B4-BE49-F238E27FC236}">
                <a16:creationId xmlns:a16="http://schemas.microsoft.com/office/drawing/2014/main" id="{6EEE4509-90F1-214D-AA54-420B677380DB}"/>
              </a:ext>
            </a:extLst>
          </p:cNvPr>
          <p:cNvSpPr>
            <a:spLocks noGrp="1"/>
          </p:cNvSpPr>
          <p:nvPr>
            <p:ph type="body" idx="2"/>
          </p:nvPr>
        </p:nvSpPr>
        <p:spPr>
          <a:xfrm>
            <a:off x="830316" y="1536633"/>
            <a:ext cx="5318236" cy="4555200"/>
          </a:xfrm>
        </p:spPr>
        <p:txBody>
          <a:bodyPr/>
          <a:lstStyle/>
          <a:p>
            <a:pPr>
              <a:buFont typeface="Arial" panose="020B0604020202020204" pitchFamily="34" charset="0"/>
              <a:buChar char="•"/>
            </a:pPr>
            <a:r>
              <a:rPr lang="en-GB" sz="2400" dirty="0" err="1"/>
              <a:t>Spletna</a:t>
            </a:r>
            <a:r>
              <a:rPr lang="en-GB" sz="2400" dirty="0"/>
              <a:t> </a:t>
            </a:r>
            <a:r>
              <a:rPr lang="en-GB" sz="2400" dirty="0" err="1"/>
              <a:t>stran</a:t>
            </a:r>
            <a:endParaRPr lang="en-GB" sz="2400" dirty="0"/>
          </a:p>
          <a:p>
            <a:pPr>
              <a:buFont typeface="Arial" panose="020B0604020202020204" pitchFamily="34" charset="0"/>
              <a:buChar char="•"/>
            </a:pPr>
            <a:r>
              <a:rPr lang="en-GB" sz="2400" dirty="0" err="1"/>
              <a:t>Študentski</a:t>
            </a:r>
            <a:r>
              <a:rPr lang="en-GB" sz="2400" dirty="0"/>
              <a:t> </a:t>
            </a:r>
            <a:r>
              <a:rPr lang="en-GB" sz="2400" dirty="0" err="1"/>
              <a:t>Informacijski</a:t>
            </a:r>
            <a:r>
              <a:rPr lang="en-GB" sz="2400" dirty="0"/>
              <a:t> </a:t>
            </a:r>
            <a:r>
              <a:rPr lang="en-GB" sz="2400" dirty="0" err="1"/>
              <a:t>Sistem</a:t>
            </a:r>
            <a:r>
              <a:rPr lang="en-GB" sz="2400" dirty="0"/>
              <a:t> (ŠIS)</a:t>
            </a:r>
          </a:p>
          <a:p>
            <a:pPr>
              <a:buFont typeface="Arial" panose="020B0604020202020204" pitchFamily="34" charset="0"/>
              <a:buChar char="•"/>
            </a:pPr>
            <a:r>
              <a:rPr lang="en-GB" sz="2400" dirty="0" err="1"/>
              <a:t>Akademski</a:t>
            </a:r>
            <a:r>
              <a:rPr lang="en-GB" sz="2400" dirty="0"/>
              <a:t> </a:t>
            </a:r>
            <a:r>
              <a:rPr lang="en-GB" sz="2400" dirty="0" err="1"/>
              <a:t>koledar</a:t>
            </a:r>
            <a:endParaRPr lang="en-GB" sz="2400" dirty="0"/>
          </a:p>
          <a:p>
            <a:pPr>
              <a:buFont typeface="Arial" panose="020B0604020202020204" pitchFamily="34" charset="0"/>
              <a:buChar char="•"/>
            </a:pPr>
            <a:r>
              <a:rPr lang="en-GB" sz="2400" dirty="0" err="1"/>
              <a:t>Urniki</a:t>
            </a:r>
            <a:endParaRPr lang="en-GB" sz="2400" dirty="0"/>
          </a:p>
          <a:p>
            <a:pPr>
              <a:buFont typeface="Arial" panose="020B0604020202020204" pitchFamily="34" charset="0"/>
              <a:buChar char="•"/>
            </a:pPr>
            <a:r>
              <a:rPr lang="en-GB" sz="2400" dirty="0"/>
              <a:t>E-</a:t>
            </a:r>
            <a:r>
              <a:rPr lang="en-GB" sz="2400" dirty="0" err="1"/>
              <a:t>pošta</a:t>
            </a:r>
            <a:endParaRPr lang="en-GB" sz="2400" dirty="0"/>
          </a:p>
          <a:p>
            <a:pPr>
              <a:buFont typeface="Arial" panose="020B0604020202020204" pitchFamily="34" charset="0"/>
              <a:buChar char="•"/>
            </a:pPr>
            <a:r>
              <a:rPr lang="en-GB" sz="2400" dirty="0" err="1"/>
              <a:t>Eduroam</a:t>
            </a:r>
            <a:endParaRPr lang="en-GB" sz="2400" dirty="0"/>
          </a:p>
          <a:p>
            <a:pPr>
              <a:buFont typeface="Arial" panose="020B0604020202020204" pitchFamily="34" charset="0"/>
              <a:buChar char="•"/>
            </a:pPr>
            <a:r>
              <a:rPr lang="en-GB" sz="2400" dirty="0" err="1"/>
              <a:t>Arnes</a:t>
            </a:r>
            <a:r>
              <a:rPr lang="en-GB" sz="2400" dirty="0"/>
              <a:t> AAI</a:t>
            </a:r>
          </a:p>
          <a:p>
            <a:pPr>
              <a:buFont typeface="Arial" panose="020B0604020202020204" pitchFamily="34" charset="0"/>
              <a:buChar char="•"/>
            </a:pPr>
            <a:r>
              <a:rPr lang="en-GB" sz="2400" dirty="0"/>
              <a:t>Office 365</a:t>
            </a:r>
          </a:p>
          <a:p>
            <a:pPr>
              <a:buFont typeface="Arial" panose="020B0604020202020204" pitchFamily="34" charset="0"/>
              <a:buChar char="•"/>
            </a:pPr>
            <a:r>
              <a:rPr lang="en-GB" sz="2400" dirty="0"/>
              <a:t>VPN</a:t>
            </a:r>
          </a:p>
          <a:p>
            <a:pPr>
              <a:buFont typeface="Arial" panose="020B0604020202020204" pitchFamily="34" charset="0"/>
              <a:buChar char="•"/>
            </a:pPr>
            <a:r>
              <a:rPr lang="en-GB" sz="2400" dirty="0" err="1"/>
              <a:t>Študentska</a:t>
            </a:r>
            <a:r>
              <a:rPr lang="en-GB" sz="2400" dirty="0"/>
              <a:t> </a:t>
            </a:r>
            <a:r>
              <a:rPr lang="en-GB" sz="2400" dirty="0" err="1"/>
              <a:t>obvestila</a:t>
            </a:r>
            <a:endParaRPr lang="en-GB" sz="2400" dirty="0"/>
          </a:p>
          <a:p>
            <a:pPr>
              <a:buFont typeface="Arial" panose="020B0604020202020204" pitchFamily="34" charset="0"/>
              <a:buChar char="•"/>
            </a:pPr>
            <a:r>
              <a:rPr lang="en-GB" sz="2400" dirty="0" err="1"/>
              <a:t>Oddaljen</a:t>
            </a:r>
            <a:r>
              <a:rPr lang="en-GB" sz="2400" dirty="0"/>
              <a:t> </a:t>
            </a:r>
            <a:r>
              <a:rPr lang="en-GB" sz="2400" dirty="0" err="1"/>
              <a:t>dostop</a:t>
            </a:r>
            <a:r>
              <a:rPr lang="en-GB" sz="2400" dirty="0"/>
              <a:t> (SSH)</a:t>
            </a:r>
          </a:p>
          <a:p>
            <a:pPr>
              <a:buFont typeface="Arial" panose="020B0604020202020204" pitchFamily="34" charset="0"/>
              <a:buChar char="•"/>
            </a:pPr>
            <a:r>
              <a:rPr lang="en-GB" sz="2400" dirty="0"/>
              <a:t>E-</a:t>
            </a:r>
            <a:r>
              <a:rPr lang="en-GB" sz="2400" dirty="0" err="1"/>
              <a:t>učilnice</a:t>
            </a:r>
            <a:r>
              <a:rPr lang="en-GB" sz="2400" dirty="0"/>
              <a:t> (Moodle)</a:t>
            </a:r>
          </a:p>
          <a:p>
            <a:pPr>
              <a:buFont typeface="Arial" panose="020B0604020202020204" pitchFamily="34" charset="0"/>
              <a:buChar char="•"/>
            </a:pPr>
            <a:r>
              <a:rPr lang="en-GB" sz="2400" dirty="0"/>
              <a:t>ZOOM</a:t>
            </a:r>
          </a:p>
          <a:p>
            <a:pPr>
              <a:buFont typeface="Arial" panose="020B0604020202020204" pitchFamily="34" charset="0"/>
              <a:buChar char="•"/>
            </a:pPr>
            <a:endParaRPr lang="en-GB" sz="2400" dirty="0"/>
          </a:p>
          <a:p>
            <a:pPr>
              <a:buFont typeface="Arial" panose="020B0604020202020204" pitchFamily="34" charset="0"/>
              <a:buChar char="•"/>
            </a:pPr>
            <a:endParaRPr lang="en-GB" sz="2400" dirty="0"/>
          </a:p>
        </p:txBody>
      </p:sp>
    </p:spTree>
    <p:extLst>
      <p:ext uri="{BB962C8B-B14F-4D97-AF65-F5344CB8AC3E}">
        <p14:creationId xmlns:p14="http://schemas.microsoft.com/office/powerpoint/2010/main" val="809164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l="7793" t="4893" r="16298" b="44280"/>
          <a:stretch/>
        </p:blipFill>
        <p:spPr>
          <a:xfrm>
            <a:off x="1160204" y="2403336"/>
            <a:ext cx="10019073" cy="3773627"/>
          </a:xfrm>
          <a:prstGeom prst="rect">
            <a:avLst/>
          </a:prstGeom>
          <a:noFill/>
          <a:ln>
            <a:noFill/>
          </a:ln>
        </p:spPr>
      </p:pic>
      <p:sp>
        <p:nvSpPr>
          <p:cNvPr id="95" name="Google Shape;9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4400"/>
            </a:pPr>
            <a:r>
              <a:rPr lang="en-US" dirty="0" smtClean="0">
                <a:solidFill>
                  <a:srgbClr val="2E75B5"/>
                </a:solidFill>
              </a:rPr>
              <a:t>FAMNIT </a:t>
            </a:r>
            <a:r>
              <a:rPr lang="en-US" dirty="0" err="1">
                <a:solidFill>
                  <a:srgbClr val="2E75B5"/>
                </a:solidFill>
              </a:rPr>
              <a:t>spletna</a:t>
            </a:r>
            <a:r>
              <a:rPr lang="en-US" dirty="0">
                <a:solidFill>
                  <a:srgbClr val="2E75B5"/>
                </a:solidFill>
              </a:rPr>
              <a:t> </a:t>
            </a:r>
            <a:r>
              <a:rPr lang="en-US" dirty="0" err="1" smtClean="0">
                <a:solidFill>
                  <a:srgbClr val="2E75B5"/>
                </a:solidFill>
              </a:rPr>
              <a:t>stran</a:t>
            </a:r>
            <a:r>
              <a:rPr lang="sl-SI" dirty="0" smtClean="0">
                <a:solidFill>
                  <a:srgbClr val="2E75B5"/>
                </a:solidFill>
              </a:rPr>
              <a:t> </a:t>
            </a:r>
            <a:r>
              <a:rPr lang="sl-SI" dirty="0" smtClean="0">
                <a:solidFill>
                  <a:schemeClr val="accent1">
                    <a:lumMod val="60000"/>
                    <a:lumOff val="40000"/>
                  </a:schemeClr>
                </a:solidFill>
              </a:rPr>
              <a:t>/ </a:t>
            </a:r>
            <a:r>
              <a:rPr lang="en-US" dirty="0" smtClean="0">
                <a:solidFill>
                  <a:schemeClr val="accent1">
                    <a:lumMod val="60000"/>
                    <a:lumOff val="40000"/>
                  </a:schemeClr>
                </a:solidFill>
              </a:rPr>
              <a:t>FAMNIT </a:t>
            </a:r>
            <a:r>
              <a:rPr lang="en-US" dirty="0">
                <a:solidFill>
                  <a:schemeClr val="accent1">
                    <a:lumMod val="60000"/>
                    <a:lumOff val="40000"/>
                  </a:schemeClr>
                </a:solidFill>
              </a:rPr>
              <a:t>web page </a:t>
            </a:r>
            <a:endParaRPr dirty="0">
              <a:solidFill>
                <a:schemeClr val="accent1">
                  <a:lumMod val="60000"/>
                  <a:lumOff val="40000"/>
                </a:schemeClr>
              </a:solidFill>
            </a:endParaRPr>
          </a:p>
        </p:txBody>
      </p:sp>
      <p:sp>
        <p:nvSpPr>
          <p:cNvPr id="96" name="Google Shape;96;p2"/>
          <p:cNvSpPr txBox="1">
            <a:spLocks noGrp="1"/>
          </p:cNvSpPr>
          <p:nvPr>
            <p:ph type="body" idx="1"/>
          </p:nvPr>
        </p:nvSpPr>
        <p:spPr>
          <a:xfrm>
            <a:off x="838200" y="1473200"/>
            <a:ext cx="10515600" cy="47037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4"/>
              </a:rPr>
              <a:t>www.famnit.upr.si</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
        <p:nvSpPr>
          <p:cNvPr id="97" name="Google Shape;97;p2"/>
          <p:cNvSpPr/>
          <p:nvPr/>
        </p:nvSpPr>
        <p:spPr>
          <a:xfrm>
            <a:off x="3276600" y="3912650"/>
            <a:ext cx="1130300" cy="716280"/>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sl-SI" dirty="0" smtClean="0">
                <a:solidFill>
                  <a:srgbClr val="2E75B5"/>
                </a:solidFill>
                <a:latin typeface="Calibri" panose="020F0502020204030204" pitchFamily="34" charset="0"/>
                <a:cs typeface="Calibri" panose="020F0502020204030204" pitchFamily="34" charset="0"/>
              </a:rPr>
              <a:t>Študentski informacijski sistem </a:t>
            </a:r>
            <a:r>
              <a:rPr lang="en-US" dirty="0" smtClean="0">
                <a:solidFill>
                  <a:srgbClr val="2E75B5"/>
                </a:solidFill>
                <a:latin typeface="Calibri" panose="020F0502020204030204" pitchFamily="34" charset="0"/>
                <a:cs typeface="Calibri" panose="020F0502020204030204" pitchFamily="34" charset="0"/>
              </a:rPr>
              <a:t>– ŠIS</a:t>
            </a:r>
            <a:r>
              <a:rPr lang="sl-SI" dirty="0" smtClean="0">
                <a:solidFill>
                  <a:srgbClr val="2E75B5"/>
                </a:solidFill>
                <a:latin typeface="Calibri" panose="020F0502020204030204" pitchFamily="34" charset="0"/>
                <a:cs typeface="Calibri" panose="020F0502020204030204" pitchFamily="34" charset="0"/>
              </a:rPr>
              <a:t> </a:t>
            </a:r>
            <a:r>
              <a:rPr lang="sl-SI" dirty="0" smtClean="0">
                <a:solidFill>
                  <a:schemeClr val="accent1">
                    <a:lumMod val="60000"/>
                    <a:lumOff val="40000"/>
                  </a:schemeClr>
                </a:solidFill>
                <a:latin typeface="Calibri" panose="020F0502020204030204" pitchFamily="34" charset="0"/>
                <a:cs typeface="Calibri" panose="020F0502020204030204" pitchFamily="34" charset="0"/>
              </a:rPr>
              <a:t>/</a:t>
            </a:r>
            <a:br>
              <a:rPr lang="sl-SI" dirty="0" smtClean="0">
                <a:solidFill>
                  <a:schemeClr val="accent1">
                    <a:lumMod val="60000"/>
                    <a:lumOff val="40000"/>
                  </a:schemeClr>
                </a:solidFill>
                <a:latin typeface="Calibri" panose="020F0502020204030204" pitchFamily="34" charset="0"/>
                <a:cs typeface="Calibri" panose="020F0502020204030204" pitchFamily="34" charset="0"/>
              </a:rPr>
            </a:br>
            <a:r>
              <a:rPr lang="sl-SI" dirty="0" smtClean="0">
                <a:solidFill>
                  <a:schemeClr val="accent1">
                    <a:lumMod val="60000"/>
                    <a:lumOff val="40000"/>
                  </a:schemeClr>
                </a:solidFill>
                <a:latin typeface="Calibri" panose="020F0502020204030204" pitchFamily="34" charset="0"/>
                <a:cs typeface="Calibri" panose="020F0502020204030204" pitchFamily="34" charset="0"/>
              </a:rPr>
              <a:t>Student Information System - ŠIS</a:t>
            </a:r>
            <a:endParaRPr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103" name="Google Shape;103;p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dk1"/>
              </a:buClr>
              <a:buSzPts val="2800"/>
              <a:buFont typeface="Arial" panose="020B0604020202020204" pitchFamily="34" charset="0"/>
              <a:buChar char="•"/>
            </a:pPr>
            <a:r>
              <a:rPr lang="en-US" sz="2400" u="sng" dirty="0">
                <a:solidFill>
                  <a:schemeClr val="hlink"/>
                </a:solidFill>
                <a:latin typeface="Calibri" panose="020F0502020204030204" pitchFamily="34" charset="0"/>
                <a:cs typeface="Calibri" panose="020F0502020204030204" pitchFamily="34" charset="0"/>
                <a:hlinkClick r:id="rId3"/>
              </a:rPr>
              <a:t>https://</a:t>
            </a:r>
            <a:r>
              <a:rPr lang="en-US" sz="2400" u="sng" dirty="0" smtClean="0">
                <a:solidFill>
                  <a:schemeClr val="hlink"/>
                </a:solidFill>
                <a:latin typeface="Calibri" panose="020F0502020204030204" pitchFamily="34" charset="0"/>
                <a:cs typeface="Calibri" panose="020F0502020204030204" pitchFamily="34" charset="0"/>
                <a:hlinkClick r:id="rId3"/>
              </a:rPr>
              <a:t>vis.upr.si/famnit/</a:t>
            </a:r>
            <a:r>
              <a:rPr lang="sl-SI" sz="2400" dirty="0">
                <a:latin typeface="Calibri" panose="020F0502020204030204" pitchFamily="34" charset="0"/>
                <a:cs typeface="Calibri" panose="020F0502020204030204" pitchFamily="34" charset="0"/>
              </a:rPr>
              <a:t/>
            </a:r>
            <a:br>
              <a:rPr lang="sl-SI" sz="2400" dirty="0">
                <a:latin typeface="Calibri" panose="020F0502020204030204" pitchFamily="34" charset="0"/>
                <a:cs typeface="Calibri" panose="020F0502020204030204" pitchFamily="34" charset="0"/>
              </a:rPr>
            </a:br>
            <a:r>
              <a:rPr lang="sl-SI" sz="2400" dirty="0">
                <a:latin typeface="Calibri" panose="020F0502020204030204" pitchFamily="34" charset="0"/>
                <a:cs typeface="Calibri" panose="020F0502020204030204" pitchFamily="34" charset="0"/>
              </a:rPr>
              <a:t/>
            </a:r>
            <a:br>
              <a:rPr lang="sl-SI" sz="2400" dirty="0">
                <a:latin typeface="Calibri" panose="020F0502020204030204" pitchFamily="34" charset="0"/>
                <a:cs typeface="Calibri" panose="020F0502020204030204" pitchFamily="34" charset="0"/>
              </a:rPr>
            </a:br>
            <a:r>
              <a:rPr lang="en-US" sz="2400" dirty="0" err="1" smtClean="0">
                <a:latin typeface="Calibri" panose="020F0502020204030204" pitchFamily="34" charset="0"/>
                <a:cs typeface="Calibri" panose="020F0502020204030204" pitchFamily="34" charset="0"/>
              </a:rPr>
              <a:t>ali</a:t>
            </a:r>
            <a:r>
              <a:rPr lang="en-US" sz="2400" dirty="0" smtClean="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iz</a:t>
            </a:r>
            <a:r>
              <a:rPr lang="en-US" sz="2400" dirty="0">
                <a:latin typeface="Calibri" panose="020F0502020204030204" pitchFamily="34" charset="0"/>
                <a:cs typeface="Calibri" panose="020F0502020204030204" pitchFamily="34" charset="0"/>
              </a:rPr>
              <a:t> FAMNIT-</a:t>
            </a:r>
            <a:r>
              <a:rPr lang="en-US" sz="2400" dirty="0" err="1">
                <a:latin typeface="Calibri" panose="020F0502020204030204" pitchFamily="34" charset="0"/>
                <a:cs typeface="Calibri" panose="020F0502020204030204" pitchFamily="34" charset="0"/>
              </a:rPr>
              <a:t>ove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spletne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strani</a:t>
            </a:r>
            <a:r>
              <a:rPr lang="en-US" sz="2400" dirty="0">
                <a:latin typeface="Calibri" panose="020F0502020204030204" pitchFamily="34" charset="0"/>
                <a:cs typeface="Calibri" panose="020F0502020204030204" pitchFamily="34" charset="0"/>
              </a:rPr>
              <a:t>: </a:t>
            </a:r>
            <a:endParaRPr sz="2400" u="sng" dirty="0">
              <a:solidFill>
                <a:schemeClr val="hlink"/>
              </a:solidFill>
              <a:latin typeface="Calibri" panose="020F0502020204030204" pitchFamily="34" charset="0"/>
              <a:cs typeface="Calibri" panose="020F0502020204030204" pitchFamily="34" charset="0"/>
              <a:hlinkClick r:id="rId4"/>
            </a:endParaRPr>
          </a:p>
          <a:p>
            <a:pPr marL="342900" lvl="0" algn="l" rtl="0">
              <a:lnSpc>
                <a:spcPct val="90000"/>
              </a:lnSpc>
              <a:spcBef>
                <a:spcPts val="1000"/>
              </a:spcBef>
              <a:spcAft>
                <a:spcPts val="0"/>
              </a:spcAft>
              <a:buClr>
                <a:schemeClr val="dk1"/>
              </a:buClr>
              <a:buSzPts val="2800"/>
              <a:buFont typeface="Arial" panose="020B0604020202020204" pitchFamily="34" charset="0"/>
              <a:buChar char="•"/>
            </a:pPr>
            <a:r>
              <a:rPr lang="en-US" sz="2400" u="sng" dirty="0">
                <a:solidFill>
                  <a:schemeClr val="hlink"/>
                </a:solidFill>
                <a:latin typeface="Calibri" panose="020F0502020204030204" pitchFamily="34" charset="0"/>
                <a:cs typeface="Calibri" panose="020F0502020204030204" pitchFamily="34" charset="0"/>
                <a:hlinkClick r:id="rId4"/>
              </a:rPr>
              <a:t>https://www.famnit.upr.si/sl/sis</a:t>
            </a:r>
            <a:endParaRPr sz="2400" dirty="0">
              <a:latin typeface="Calibri" panose="020F0502020204030204" pitchFamily="34" charset="0"/>
              <a:cs typeface="Calibri" panose="020F0502020204030204" pitchFamily="34" charset="0"/>
            </a:endParaRPr>
          </a:p>
        </p:txBody>
      </p:sp>
      <p:sp>
        <p:nvSpPr>
          <p:cNvPr id="104" name="Google Shape;104;p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400" u="sng" dirty="0">
                <a:solidFill>
                  <a:schemeClr val="bg1">
                    <a:lumMod val="50000"/>
                  </a:schemeClr>
                </a:solidFill>
                <a:latin typeface="Calibri" panose="020F0502020204030204" pitchFamily="34" charset="0"/>
                <a:cs typeface="Calibri" panose="020F0502020204030204" pitchFamily="34" charset="0"/>
                <a:hlinkClick r:id="rId4"/>
              </a:rPr>
              <a:t>https://</a:t>
            </a:r>
            <a:r>
              <a:rPr lang="en-US" sz="2400" u="sng" dirty="0" smtClean="0">
                <a:solidFill>
                  <a:schemeClr val="bg1">
                    <a:lumMod val="50000"/>
                  </a:schemeClr>
                </a:solidFill>
                <a:latin typeface="Calibri" panose="020F0502020204030204" pitchFamily="34" charset="0"/>
                <a:cs typeface="Calibri" panose="020F0502020204030204" pitchFamily="34" charset="0"/>
                <a:hlinkClick r:id="rId4"/>
              </a:rPr>
              <a:t>vis.upr.si/famnit/</a:t>
            </a:r>
            <a:r>
              <a:rPr lang="sl-SI" sz="2400" dirty="0">
                <a:solidFill>
                  <a:schemeClr val="bg1">
                    <a:lumMod val="50000"/>
                  </a:schemeClr>
                </a:solidFill>
                <a:latin typeface="Calibri" panose="020F0502020204030204" pitchFamily="34" charset="0"/>
                <a:cs typeface="Calibri" panose="020F0502020204030204" pitchFamily="34" charset="0"/>
              </a:rPr>
              <a:t/>
            </a:r>
            <a:br>
              <a:rPr lang="sl-SI" sz="2400" dirty="0">
                <a:solidFill>
                  <a:schemeClr val="bg1">
                    <a:lumMod val="50000"/>
                  </a:schemeClr>
                </a:solidFill>
                <a:latin typeface="Calibri" panose="020F0502020204030204" pitchFamily="34" charset="0"/>
                <a:cs typeface="Calibri" panose="020F0502020204030204" pitchFamily="34" charset="0"/>
              </a:rPr>
            </a:br>
            <a:r>
              <a:rPr lang="sl-SI" sz="2400" dirty="0" smtClean="0">
                <a:solidFill>
                  <a:schemeClr val="bg1">
                    <a:lumMod val="50000"/>
                  </a:schemeClr>
                </a:solidFill>
                <a:latin typeface="Calibri" panose="020F0502020204030204" pitchFamily="34" charset="0"/>
                <a:cs typeface="Calibri" panose="020F0502020204030204" pitchFamily="34" charset="0"/>
              </a:rPr>
              <a:t/>
            </a:r>
            <a:br>
              <a:rPr lang="sl-SI" sz="2400" dirty="0" smtClean="0">
                <a:solidFill>
                  <a:schemeClr val="bg1">
                    <a:lumMod val="50000"/>
                  </a:schemeClr>
                </a:solidFill>
                <a:latin typeface="Calibri" panose="020F0502020204030204" pitchFamily="34" charset="0"/>
                <a:cs typeface="Calibri" panose="020F0502020204030204" pitchFamily="34" charset="0"/>
              </a:rPr>
            </a:br>
            <a:r>
              <a:rPr lang="en-US" sz="2400" dirty="0" smtClean="0">
                <a:solidFill>
                  <a:schemeClr val="bg1">
                    <a:lumMod val="50000"/>
                  </a:schemeClr>
                </a:solidFill>
                <a:latin typeface="Calibri" panose="020F0502020204030204" pitchFamily="34" charset="0"/>
                <a:cs typeface="Calibri" panose="020F0502020204030204" pitchFamily="34" charset="0"/>
              </a:rPr>
              <a:t>or </a:t>
            </a:r>
            <a:r>
              <a:rPr lang="en-US" sz="2400" dirty="0">
                <a:solidFill>
                  <a:schemeClr val="bg1">
                    <a:lumMod val="50000"/>
                  </a:schemeClr>
                </a:solidFill>
                <a:latin typeface="Calibri" panose="020F0502020204030204" pitchFamily="34" charset="0"/>
                <a:cs typeface="Calibri" panose="020F0502020204030204" pitchFamily="34" charset="0"/>
              </a:rPr>
              <a:t>from FAMNIT web page: </a:t>
            </a:r>
            <a:endParaRPr sz="2400" u="sng" dirty="0">
              <a:solidFill>
                <a:schemeClr val="bg1">
                  <a:lumMod val="50000"/>
                </a:schemeClr>
              </a:solidFill>
              <a:latin typeface="Calibri" panose="020F0502020204030204" pitchFamily="34" charset="0"/>
              <a:cs typeface="Calibri" panose="020F0502020204030204" pitchFamily="34" charset="0"/>
              <a:hlinkClick r:id="rId4"/>
            </a:endParaRPr>
          </a:p>
          <a:p>
            <a:pPr marL="228600" lvl="0" indent="-228600" algn="l" rtl="0">
              <a:lnSpc>
                <a:spcPct val="90000"/>
              </a:lnSpc>
              <a:spcBef>
                <a:spcPts val="1000"/>
              </a:spcBef>
              <a:spcAft>
                <a:spcPts val="0"/>
              </a:spcAft>
              <a:buClr>
                <a:schemeClr val="dk1"/>
              </a:buClr>
              <a:buSzPts val="2800"/>
              <a:buChar char="•"/>
            </a:pPr>
            <a:r>
              <a:rPr lang="en-US" sz="2400" u="sng" dirty="0">
                <a:solidFill>
                  <a:schemeClr val="bg1">
                    <a:lumMod val="50000"/>
                  </a:schemeClr>
                </a:solidFill>
                <a:latin typeface="Calibri" panose="020F0502020204030204" pitchFamily="34" charset="0"/>
                <a:cs typeface="Calibri" panose="020F0502020204030204" pitchFamily="34" charset="0"/>
                <a:hlinkClick r:id="rId4"/>
              </a:rPr>
              <a:t>https://www.famnit.upr.si/sl/sis</a:t>
            </a:r>
            <a:endParaRPr sz="2400" dirty="0">
              <a:solidFill>
                <a:schemeClr val="bg1">
                  <a:lumMod val="50000"/>
                </a:schemeClr>
              </a:solidFill>
              <a:latin typeface="Calibri" panose="020F0502020204030204" pitchFamily="34" charset="0"/>
              <a:cs typeface="Calibri" panose="020F0502020204030204" pitchFamily="34" charset="0"/>
            </a:endParaRPr>
          </a:p>
          <a:p>
            <a:pPr marL="228600" lvl="0" indent="-50800" algn="l" rtl="0">
              <a:lnSpc>
                <a:spcPct val="90000"/>
              </a:lnSpc>
              <a:spcBef>
                <a:spcPts val="1000"/>
              </a:spcBef>
              <a:spcAft>
                <a:spcPts val="0"/>
              </a:spcAft>
              <a:buClr>
                <a:schemeClr val="dk1"/>
              </a:buClr>
              <a:buSzPts val="2800"/>
              <a:buNone/>
            </a:pPr>
            <a:endParaRPr sz="2400" dirty="0">
              <a:solidFill>
                <a:schemeClr val="bg1">
                  <a:lumMod val="50000"/>
                </a:schemeClr>
              </a:solidFill>
              <a:latin typeface="Calibri" panose="020F0502020204030204" pitchFamily="34" charset="0"/>
              <a:cs typeface="Calibri" panose="020F0502020204030204" pitchFamily="34" charset="0"/>
            </a:endParaRPr>
          </a:p>
        </p:txBody>
      </p:sp>
      <p:sp>
        <p:nvSpPr>
          <p:cNvPr id="105" name="Google Shape;105;p3"/>
          <p:cNvSpPr txBox="1"/>
          <p:nvPr/>
        </p:nvSpPr>
        <p:spPr>
          <a:xfrm>
            <a:off x="1083659" y="3591924"/>
            <a:ext cx="3652667" cy="273917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Izpitni</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roki</a:t>
            </a:r>
            <a:endParaRPr dirty="0">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Prijava</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na</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izpite</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kolokvije</a:t>
            </a:r>
            <a:endParaRPr dirty="0">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Rezultati</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izpitov</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ocene</a:t>
            </a:r>
            <a:endParaRPr dirty="0">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Vpis</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v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posamezen</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letnik</a:t>
            </a:r>
            <a:endParaRPr dirty="0">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Obrazci</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pogojni</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err="1">
                <a:solidFill>
                  <a:schemeClr val="dk1"/>
                </a:solidFill>
                <a:latin typeface="Calibri" panose="020F0502020204030204" pitchFamily="34" charset="0"/>
                <a:ea typeface="Calibri"/>
                <a:cs typeface="Calibri" panose="020F0502020204030204" pitchFamily="34" charset="0"/>
                <a:sym typeface="Calibri"/>
              </a:rPr>
              <a:t>vpis</a:t>
            </a:r>
            <a:r>
              <a:rPr lang="en-US" sz="24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400" b="0" i="0" u="none" strike="noStrike" cap="none" dirty="0" smtClean="0">
                <a:solidFill>
                  <a:schemeClr val="dk1"/>
                </a:solidFill>
                <a:latin typeface="Calibri" panose="020F0502020204030204" pitchFamily="34" charset="0"/>
                <a:ea typeface="Calibri"/>
                <a:cs typeface="Calibri" panose="020F0502020204030204" pitchFamily="34" charset="0"/>
                <a:sym typeface="Calibri"/>
              </a:rPr>
              <a:t>...)</a:t>
            </a:r>
            <a:endParaRPr lang="sl-SI" sz="2400" b="0" i="0" u="none" strike="noStrike" cap="none" dirty="0" smtClean="0">
              <a:solidFill>
                <a:schemeClr val="dk1"/>
              </a:solidFill>
              <a:latin typeface="Calibri" panose="020F0502020204030204" pitchFamily="34" charset="0"/>
              <a:ea typeface="Calibri"/>
              <a:cs typeface="Calibri" panose="020F0502020204030204" pitchFamily="34" charset="0"/>
              <a:sym typeface="Calibri"/>
            </a:endParaRPr>
          </a:p>
          <a:p>
            <a:pPr marL="285750" marR="0" lvl="0" indent="-285750" algn="l" rtl="0">
              <a:spcBef>
                <a:spcPts val="0"/>
              </a:spcBef>
              <a:spcAft>
                <a:spcPts val="0"/>
              </a:spcAft>
              <a:buClr>
                <a:schemeClr val="dk1"/>
              </a:buClr>
              <a:buSzPts val="2400"/>
              <a:buFont typeface="Calibri"/>
              <a:buChar char="-"/>
            </a:pPr>
            <a:r>
              <a:rPr lang="sl-SI" sz="2400" dirty="0" smtClean="0">
                <a:solidFill>
                  <a:schemeClr val="dk1"/>
                </a:solidFill>
                <a:latin typeface="Calibri" panose="020F0502020204030204" pitchFamily="34" charset="0"/>
                <a:cs typeface="Calibri" panose="020F0502020204030204" pitchFamily="34" charset="0"/>
                <a:sym typeface="Calibri"/>
              </a:rPr>
              <a:t>Študentska anketa</a:t>
            </a:r>
            <a:endParaRPr dirty="0">
              <a:latin typeface="Calibri" panose="020F0502020204030204" pitchFamily="34" charset="0"/>
              <a:cs typeface="Calibri" panose="020F0502020204030204" pitchFamily="34" charset="0"/>
            </a:endParaRPr>
          </a:p>
          <a:p>
            <a:pPr marL="285750" marR="0" lvl="0" indent="-107950" algn="l" rtl="0">
              <a:spcBef>
                <a:spcPts val="0"/>
              </a:spcBef>
              <a:spcAft>
                <a:spcPts val="0"/>
              </a:spcAft>
              <a:buClr>
                <a:schemeClr val="dk1"/>
              </a:buClr>
              <a:buSzPts val="2800"/>
              <a:buFont typeface="Calibri"/>
              <a:buNone/>
            </a:pPr>
            <a:endParaRPr sz="28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07" name="Google Shape;107;p3"/>
          <p:cNvSpPr txBox="1"/>
          <p:nvPr/>
        </p:nvSpPr>
        <p:spPr>
          <a:xfrm>
            <a:off x="6230972" y="3633591"/>
            <a:ext cx="6080639"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Calibri"/>
              <a:buChar char="-"/>
            </a:pPr>
            <a:r>
              <a:rPr lang="en-US" sz="2400" b="0" i="0" u="none" strike="noStrike" cap="none" dirty="0" err="1">
                <a:solidFill>
                  <a:schemeClr val="bg1">
                    <a:lumMod val="50000"/>
                  </a:schemeClr>
                </a:solidFill>
                <a:latin typeface="Calibri" panose="020F0502020204030204" pitchFamily="34" charset="0"/>
                <a:ea typeface="Calibri"/>
                <a:cs typeface="Calibri" panose="020F0502020204030204" pitchFamily="34" charset="0"/>
                <a:sym typeface="Calibri"/>
              </a:rPr>
              <a:t>Exame</a:t>
            </a:r>
            <a:r>
              <a:rPr lang="en-US"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rPr>
              <a:t> dates</a:t>
            </a:r>
            <a:endParaRPr dirty="0">
              <a:solidFill>
                <a:schemeClr val="bg1">
                  <a:lumMod val="50000"/>
                </a:schemeClr>
              </a:solidFill>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rPr>
              <a:t>Applying for exams</a:t>
            </a:r>
            <a:endParaRPr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rPr>
              <a:t>Exam results / grades</a:t>
            </a:r>
            <a:endParaRPr dirty="0">
              <a:solidFill>
                <a:schemeClr val="bg1">
                  <a:lumMod val="50000"/>
                </a:schemeClr>
              </a:solidFill>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rPr>
              <a:t>Enrollment in next year</a:t>
            </a:r>
            <a:endParaRPr dirty="0">
              <a:solidFill>
                <a:schemeClr val="bg1">
                  <a:lumMod val="50000"/>
                </a:schemeClr>
              </a:solidFill>
              <a:latin typeface="Calibri" panose="020F0502020204030204" pitchFamily="34" charset="0"/>
              <a:cs typeface="Calibri" panose="020F0502020204030204" pitchFamily="34" charset="0"/>
            </a:endParaRPr>
          </a:p>
          <a:p>
            <a:pPr marL="285750" marR="0" lvl="0" indent="-285750" algn="l" rtl="0">
              <a:spcBef>
                <a:spcPts val="0"/>
              </a:spcBef>
              <a:spcAft>
                <a:spcPts val="0"/>
              </a:spcAft>
              <a:buClr>
                <a:schemeClr val="dk1"/>
              </a:buClr>
              <a:buSzPts val="2400"/>
              <a:buFont typeface="Calibri"/>
              <a:buChar char="-"/>
            </a:pPr>
            <a:r>
              <a:rPr lang="en-US" sz="2400" b="0" i="0" u="none" strike="noStrike" cap="none" dirty="0">
                <a:solidFill>
                  <a:schemeClr val="bg1">
                    <a:lumMod val="50000"/>
                  </a:schemeClr>
                </a:solidFill>
                <a:latin typeface="Calibri" panose="020F0502020204030204" pitchFamily="34" charset="0"/>
                <a:ea typeface="Calibri"/>
                <a:cs typeface="Calibri" panose="020F0502020204030204" pitchFamily="34" charset="0"/>
                <a:sym typeface="Calibri"/>
              </a:rPr>
              <a:t>Application forms (conditional enrollment </a:t>
            </a:r>
            <a:r>
              <a:rPr lang="en-US" sz="2400" b="0" i="0" u="none" strike="noStrike" cap="none" dirty="0" smtClean="0">
                <a:solidFill>
                  <a:schemeClr val="bg1">
                    <a:lumMod val="50000"/>
                  </a:schemeClr>
                </a:solidFill>
                <a:latin typeface="Calibri" panose="020F0502020204030204" pitchFamily="34" charset="0"/>
                <a:ea typeface="Calibri"/>
                <a:cs typeface="Calibri" panose="020F0502020204030204" pitchFamily="34" charset="0"/>
                <a:sym typeface="Calibri"/>
              </a:rPr>
              <a:t>…)</a:t>
            </a:r>
            <a:endParaRPr lang="sl-SI" sz="2400" b="0" i="0" u="none" strike="noStrike" cap="none" dirty="0" smtClean="0">
              <a:solidFill>
                <a:schemeClr val="bg1">
                  <a:lumMod val="50000"/>
                </a:schemeClr>
              </a:solidFill>
              <a:latin typeface="Calibri" panose="020F0502020204030204" pitchFamily="34" charset="0"/>
              <a:ea typeface="Calibri"/>
              <a:cs typeface="Calibri" panose="020F0502020204030204" pitchFamily="34" charset="0"/>
              <a:sym typeface="Calibri"/>
            </a:endParaRPr>
          </a:p>
          <a:p>
            <a:pPr marL="285750" marR="0" lvl="0" indent="-285750" algn="l" rtl="0">
              <a:spcBef>
                <a:spcPts val="0"/>
              </a:spcBef>
              <a:spcAft>
                <a:spcPts val="0"/>
              </a:spcAft>
              <a:buClr>
                <a:schemeClr val="dk1"/>
              </a:buClr>
              <a:buSzPts val="2400"/>
              <a:buFont typeface="Calibri"/>
              <a:buChar char="-"/>
            </a:pPr>
            <a:r>
              <a:rPr lang="sl-SI" sz="2400" dirty="0" smtClean="0">
                <a:solidFill>
                  <a:schemeClr val="bg1">
                    <a:lumMod val="50000"/>
                  </a:schemeClr>
                </a:solidFill>
                <a:latin typeface="Calibri" panose="020F0502020204030204" pitchFamily="34" charset="0"/>
                <a:cs typeface="Calibri" panose="020F0502020204030204" pitchFamily="34" charset="0"/>
                <a:sym typeface="Calibri"/>
              </a:rPr>
              <a:t>Student survey</a:t>
            </a:r>
            <a:endParaRPr dirty="0">
              <a:solidFill>
                <a:schemeClr val="bg1">
                  <a:lumMod val="50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5518-3C81-F74E-8E49-DE7EF1FBB423}"/>
              </a:ext>
            </a:extLst>
          </p:cNvPr>
          <p:cNvSpPr>
            <a:spLocks noGrp="1"/>
          </p:cNvSpPr>
          <p:nvPr>
            <p:ph type="title"/>
          </p:nvPr>
        </p:nvSpPr>
        <p:spPr/>
        <p:txBody>
          <a:bodyPr>
            <a:normAutofit/>
          </a:bodyPr>
          <a:lstStyle/>
          <a:p>
            <a:r>
              <a:rPr lang="en-GB" dirty="0" err="1">
                <a:solidFill>
                  <a:srgbClr val="2E75B5"/>
                </a:solidFill>
                <a:latin typeface="Calibri" panose="020F0502020204030204" pitchFamily="34" charset="0"/>
                <a:cs typeface="Calibri" panose="020F0502020204030204" pitchFamily="34" charset="0"/>
              </a:rPr>
              <a:t>Dodatno</a:t>
            </a:r>
            <a:r>
              <a:rPr lang="en-GB" dirty="0">
                <a:solidFill>
                  <a:srgbClr val="2E75B5"/>
                </a:solidFill>
                <a:latin typeface="Calibri" panose="020F0502020204030204" pitchFamily="34" charset="0"/>
                <a:cs typeface="Calibri" panose="020F0502020204030204" pitchFamily="34" charset="0"/>
              </a:rPr>
              <a:t> </a:t>
            </a:r>
            <a:r>
              <a:rPr lang="en-GB" dirty="0">
                <a:solidFill>
                  <a:schemeClr val="accent1">
                    <a:lumMod val="60000"/>
                    <a:lumOff val="40000"/>
                  </a:schemeClr>
                </a:solidFill>
                <a:latin typeface="Calibri" panose="020F0502020204030204" pitchFamily="34" charset="0"/>
                <a:cs typeface="Calibri" panose="020F0502020204030204" pitchFamily="34" charset="0"/>
              </a:rPr>
              <a:t>/ In addition</a:t>
            </a:r>
          </a:p>
        </p:txBody>
      </p:sp>
      <p:sp>
        <p:nvSpPr>
          <p:cNvPr id="3" name="Text Placeholder 2">
            <a:extLst>
              <a:ext uri="{FF2B5EF4-FFF2-40B4-BE49-F238E27FC236}">
                <a16:creationId xmlns:a16="http://schemas.microsoft.com/office/drawing/2014/main" id="{3293C71C-0A6E-524A-BC02-0EC325232050}"/>
              </a:ext>
            </a:extLst>
          </p:cNvPr>
          <p:cNvSpPr>
            <a:spLocks noGrp="1"/>
          </p:cNvSpPr>
          <p:nvPr>
            <p:ph type="body" idx="1"/>
          </p:nvPr>
        </p:nvSpPr>
        <p:spPr>
          <a:xfrm>
            <a:off x="838200" y="1720525"/>
            <a:ext cx="5181600" cy="4351338"/>
          </a:xfrm>
        </p:spPr>
        <p:txBody>
          <a:bodyPr>
            <a:noAutofit/>
          </a:bodyPr>
          <a:lstStyle/>
          <a:p>
            <a:r>
              <a:rPr lang="en-GB" sz="2200" dirty="0" err="1"/>
              <a:t>Držite</a:t>
            </a:r>
            <a:r>
              <a:rPr lang="en-GB" sz="2200" dirty="0"/>
              <a:t> se </a:t>
            </a:r>
            <a:r>
              <a:rPr lang="en-GB" sz="2200" dirty="0" err="1"/>
              <a:t>rokov</a:t>
            </a:r>
            <a:r>
              <a:rPr lang="en-GB" sz="2200" dirty="0"/>
              <a:t>!</a:t>
            </a:r>
          </a:p>
          <a:p>
            <a:r>
              <a:rPr lang="en-GB" sz="2200" dirty="0" err="1"/>
              <a:t>Če</a:t>
            </a:r>
            <a:r>
              <a:rPr lang="en-GB" sz="2200" dirty="0"/>
              <a:t> se ne </a:t>
            </a:r>
            <a:r>
              <a:rPr lang="en-GB" sz="2200" dirty="0" err="1"/>
              <a:t>prijavite</a:t>
            </a:r>
            <a:r>
              <a:rPr lang="en-GB" sz="2200" dirty="0"/>
              <a:t> </a:t>
            </a:r>
            <a:r>
              <a:rPr lang="en-GB" sz="2200" dirty="0" err="1"/>
              <a:t>pravočasno</a:t>
            </a:r>
            <a:r>
              <a:rPr lang="en-GB" sz="2200" dirty="0"/>
              <a:t> </a:t>
            </a:r>
            <a:r>
              <a:rPr lang="en-GB" sz="2200" dirty="0" err="1"/>
              <a:t>na</a:t>
            </a:r>
            <a:r>
              <a:rPr lang="en-GB" sz="2200" dirty="0"/>
              <a:t> </a:t>
            </a:r>
            <a:r>
              <a:rPr lang="en-GB" sz="2200" dirty="0" err="1"/>
              <a:t>izpit</a:t>
            </a:r>
            <a:r>
              <a:rPr lang="en-GB" sz="2200" dirty="0"/>
              <a:t> NE MOREMO (</a:t>
            </a:r>
            <a:r>
              <a:rPr lang="en-GB" sz="2200" dirty="0" err="1"/>
              <a:t>predavatelji</a:t>
            </a:r>
            <a:r>
              <a:rPr lang="en-GB" sz="2200" dirty="0"/>
              <a:t>, </a:t>
            </a:r>
            <a:r>
              <a:rPr lang="en-GB" sz="2200" dirty="0" err="1"/>
              <a:t>asistenti</a:t>
            </a:r>
            <a:r>
              <a:rPr lang="en-GB" sz="2200" dirty="0"/>
              <a:t>) NAREDITI NIČESAR = </a:t>
            </a:r>
            <a:r>
              <a:rPr lang="en-GB" sz="2200" dirty="0" err="1"/>
              <a:t>ste</a:t>
            </a:r>
            <a:r>
              <a:rPr lang="en-GB" sz="2200" dirty="0"/>
              <a:t> </a:t>
            </a:r>
            <a:r>
              <a:rPr lang="en-GB" sz="2200" dirty="0" err="1"/>
              <a:t>pač</a:t>
            </a:r>
            <a:r>
              <a:rPr lang="en-GB" sz="2200" dirty="0"/>
              <a:t> </a:t>
            </a:r>
            <a:r>
              <a:rPr lang="en-GB" sz="2200" dirty="0" err="1"/>
              <a:t>preskočili</a:t>
            </a:r>
            <a:r>
              <a:rPr lang="en-GB" sz="2200" dirty="0"/>
              <a:t> </a:t>
            </a:r>
            <a:r>
              <a:rPr lang="en-GB" sz="2200" dirty="0" err="1"/>
              <a:t>en</a:t>
            </a:r>
            <a:r>
              <a:rPr lang="en-GB" sz="2200" dirty="0"/>
              <a:t> </a:t>
            </a:r>
            <a:r>
              <a:rPr lang="en-GB" sz="2200" dirty="0" err="1"/>
              <a:t>rok</a:t>
            </a:r>
            <a:r>
              <a:rPr lang="en-GB" sz="2200" dirty="0"/>
              <a:t>.</a:t>
            </a:r>
          </a:p>
          <a:p>
            <a:r>
              <a:rPr lang="en-GB" sz="2200" dirty="0" err="1"/>
              <a:t>Pri</a:t>
            </a:r>
            <a:r>
              <a:rPr lang="en-GB" sz="2200" dirty="0"/>
              <a:t> </a:t>
            </a:r>
            <a:r>
              <a:rPr lang="en-GB" sz="2200" dirty="0" err="1"/>
              <a:t>vsakem</a:t>
            </a:r>
            <a:r>
              <a:rPr lang="en-GB" sz="2200" dirty="0"/>
              <a:t> </a:t>
            </a:r>
            <a:r>
              <a:rPr lang="en-GB" sz="2200" dirty="0" err="1"/>
              <a:t>predmetu</a:t>
            </a:r>
            <a:r>
              <a:rPr lang="en-GB" sz="2200" dirty="0"/>
              <a:t> </a:t>
            </a:r>
            <a:r>
              <a:rPr lang="en-GB" sz="2200" dirty="0" err="1"/>
              <a:t>lahko</a:t>
            </a:r>
            <a:r>
              <a:rPr lang="en-GB" sz="2200" dirty="0"/>
              <a:t> </a:t>
            </a:r>
            <a:r>
              <a:rPr lang="en-GB" sz="2200" dirty="0" err="1"/>
              <a:t>opravljate</a:t>
            </a:r>
            <a:r>
              <a:rPr lang="en-GB" sz="2200" dirty="0"/>
              <a:t> </a:t>
            </a:r>
            <a:r>
              <a:rPr lang="en-GB" sz="2200" dirty="0" err="1"/>
              <a:t>izpit</a:t>
            </a:r>
            <a:r>
              <a:rPr lang="en-GB" sz="2200" dirty="0"/>
              <a:t> LE ŠESTKRAT. </a:t>
            </a:r>
            <a:r>
              <a:rPr lang="en-GB" sz="2200" dirty="0" err="1"/>
              <a:t>Trikrat</a:t>
            </a:r>
            <a:r>
              <a:rPr lang="en-GB" sz="2200" dirty="0"/>
              <a:t> </a:t>
            </a:r>
            <a:r>
              <a:rPr lang="en-GB" sz="2200" dirty="0" err="1"/>
              <a:t>brez</a:t>
            </a:r>
            <a:r>
              <a:rPr lang="en-GB" sz="2200" dirty="0"/>
              <a:t> </a:t>
            </a:r>
            <a:r>
              <a:rPr lang="en-GB" sz="2200" dirty="0" err="1"/>
              <a:t>komisije</a:t>
            </a:r>
            <a:r>
              <a:rPr lang="en-GB" sz="2200" dirty="0"/>
              <a:t> in </a:t>
            </a:r>
            <a:r>
              <a:rPr lang="en-GB" sz="2200" dirty="0" err="1"/>
              <a:t>trikrat</a:t>
            </a:r>
            <a:r>
              <a:rPr lang="en-GB" sz="2200" dirty="0"/>
              <a:t> s </a:t>
            </a:r>
            <a:r>
              <a:rPr lang="en-GB" sz="2200" dirty="0" err="1"/>
              <a:t>komisijo</a:t>
            </a:r>
            <a:r>
              <a:rPr lang="en-GB" sz="2200" dirty="0"/>
              <a:t>. Ne </a:t>
            </a:r>
            <a:r>
              <a:rPr lang="en-GB" sz="2200" dirty="0" err="1"/>
              <a:t>zapravljati</a:t>
            </a:r>
            <a:r>
              <a:rPr lang="en-GB" sz="2200" dirty="0"/>
              <a:t> </a:t>
            </a:r>
            <a:r>
              <a:rPr lang="en-GB" sz="2200" dirty="0" err="1"/>
              <a:t>rokov</a:t>
            </a:r>
            <a:r>
              <a:rPr lang="en-GB" sz="2200" dirty="0"/>
              <a:t> s </a:t>
            </a:r>
            <a:r>
              <a:rPr lang="en-GB" sz="2200" dirty="0" err="1"/>
              <a:t>poskušanjem</a:t>
            </a:r>
            <a:r>
              <a:rPr lang="en-GB" sz="2200" dirty="0"/>
              <a:t>!</a:t>
            </a:r>
          </a:p>
          <a:p>
            <a:r>
              <a:rPr lang="en-GB" sz="2200" dirty="0" err="1"/>
              <a:t>Če</a:t>
            </a:r>
            <a:r>
              <a:rPr lang="en-GB" sz="2200" dirty="0"/>
              <a:t> se ne </a:t>
            </a:r>
            <a:r>
              <a:rPr lang="en-GB" sz="2200" dirty="0" err="1"/>
              <a:t>odjavite</a:t>
            </a:r>
            <a:r>
              <a:rPr lang="en-GB" sz="2200" dirty="0"/>
              <a:t> od </a:t>
            </a:r>
            <a:r>
              <a:rPr lang="en-GB" sz="2200" dirty="0" err="1"/>
              <a:t>izpita</a:t>
            </a:r>
            <a:r>
              <a:rPr lang="en-GB" sz="2200" dirty="0"/>
              <a:t> in ne </a:t>
            </a:r>
            <a:r>
              <a:rPr lang="en-GB" sz="2200" dirty="0" err="1"/>
              <a:t>pridete</a:t>
            </a:r>
            <a:r>
              <a:rPr lang="en-GB" sz="2200" dirty="0"/>
              <a:t> </a:t>
            </a:r>
            <a:r>
              <a:rPr lang="en-GB" sz="2200" dirty="0" err="1" smtClean="0"/>
              <a:t>pisat</a:t>
            </a:r>
            <a:r>
              <a:rPr lang="sl-SI" sz="2200" dirty="0" smtClean="0"/>
              <a:t>i</a:t>
            </a:r>
            <a:r>
              <a:rPr lang="en-GB" sz="2200" dirty="0" smtClean="0"/>
              <a:t>, </a:t>
            </a:r>
            <a:r>
              <a:rPr lang="en-GB" sz="2200" dirty="0"/>
              <a:t>vas </a:t>
            </a:r>
            <a:r>
              <a:rPr lang="en-GB" sz="2200" dirty="0" err="1"/>
              <a:t>predavatelj</a:t>
            </a:r>
            <a:r>
              <a:rPr lang="en-GB" sz="2200" dirty="0"/>
              <a:t> </a:t>
            </a:r>
            <a:r>
              <a:rPr lang="en-GB" sz="2200" dirty="0" err="1"/>
              <a:t>lahko</a:t>
            </a:r>
            <a:r>
              <a:rPr lang="en-GB" sz="2200" dirty="0"/>
              <a:t> </a:t>
            </a:r>
            <a:r>
              <a:rPr lang="en-GB" sz="2200" dirty="0" err="1"/>
              <a:t>oceni</a:t>
            </a:r>
            <a:r>
              <a:rPr lang="en-GB" sz="2200" dirty="0"/>
              <a:t> z “</a:t>
            </a:r>
            <a:r>
              <a:rPr lang="en-GB" sz="2200" dirty="0" err="1"/>
              <a:t>ni</a:t>
            </a:r>
            <a:r>
              <a:rPr lang="en-GB" sz="2200" dirty="0"/>
              <a:t> </a:t>
            </a:r>
            <a:r>
              <a:rPr lang="en-GB" sz="2200" dirty="0" err="1"/>
              <a:t>pristopil</a:t>
            </a:r>
            <a:r>
              <a:rPr lang="en-GB" sz="2200" dirty="0"/>
              <a:t>” in ne </a:t>
            </a:r>
            <a:r>
              <a:rPr lang="en-GB" sz="2200" dirty="0" err="1"/>
              <a:t>morete</a:t>
            </a:r>
            <a:r>
              <a:rPr lang="en-GB" sz="2200" dirty="0"/>
              <a:t> </a:t>
            </a:r>
            <a:r>
              <a:rPr lang="en-GB" sz="2200" dirty="0" err="1"/>
              <a:t>na</a:t>
            </a:r>
            <a:r>
              <a:rPr lang="en-GB" sz="2200" dirty="0"/>
              <a:t> </a:t>
            </a:r>
            <a:r>
              <a:rPr lang="en-GB" sz="2200" dirty="0" err="1"/>
              <a:t>naslednji</a:t>
            </a:r>
            <a:r>
              <a:rPr lang="en-GB" sz="2200" dirty="0"/>
              <a:t> </a:t>
            </a:r>
            <a:r>
              <a:rPr lang="en-GB" sz="2200" dirty="0" err="1"/>
              <a:t>rok</a:t>
            </a:r>
            <a:r>
              <a:rPr lang="en-GB" sz="2200" dirty="0"/>
              <a:t>. </a:t>
            </a:r>
          </a:p>
        </p:txBody>
      </p:sp>
      <p:sp>
        <p:nvSpPr>
          <p:cNvPr id="4" name="Text Placeholder 3">
            <a:extLst>
              <a:ext uri="{FF2B5EF4-FFF2-40B4-BE49-F238E27FC236}">
                <a16:creationId xmlns:a16="http://schemas.microsoft.com/office/drawing/2014/main" id="{F76F4102-A275-974C-AB55-C7EDB8555BD5}"/>
              </a:ext>
            </a:extLst>
          </p:cNvPr>
          <p:cNvSpPr>
            <a:spLocks noGrp="1"/>
          </p:cNvSpPr>
          <p:nvPr>
            <p:ph type="body" idx="2"/>
          </p:nvPr>
        </p:nvSpPr>
        <p:spPr>
          <a:xfrm>
            <a:off x="6172200" y="1720525"/>
            <a:ext cx="5181600" cy="4351338"/>
          </a:xfrm>
        </p:spPr>
        <p:txBody>
          <a:bodyPr>
            <a:noAutofit/>
          </a:bodyPr>
          <a:lstStyle/>
          <a:p>
            <a:r>
              <a:rPr lang="en-GB" sz="2200" dirty="0">
                <a:solidFill>
                  <a:schemeClr val="bg1">
                    <a:lumMod val="50000"/>
                  </a:schemeClr>
                </a:solidFill>
              </a:rPr>
              <a:t>Follow the deadlines!</a:t>
            </a:r>
          </a:p>
          <a:p>
            <a:r>
              <a:rPr lang="en-GB" sz="2200" dirty="0">
                <a:solidFill>
                  <a:schemeClr val="bg1">
                    <a:lumMod val="50000"/>
                  </a:schemeClr>
                </a:solidFill>
              </a:rPr>
              <a:t>If you don’t enrol for exams as by the rules WE (lecturers, teaching assistants) CANNOT DO ANYTHING = you missed that exam and you can enrol to the next.</a:t>
            </a:r>
          </a:p>
          <a:p>
            <a:r>
              <a:rPr lang="en-GB" sz="2200" dirty="0">
                <a:solidFill>
                  <a:schemeClr val="bg1">
                    <a:lumMod val="50000"/>
                  </a:schemeClr>
                </a:solidFill>
              </a:rPr>
              <a:t>For each course you can take an exam SIX TIMES ONLY. Three times without and three times with a committee. Do not waist exams by trying!</a:t>
            </a:r>
          </a:p>
          <a:p>
            <a:r>
              <a:rPr lang="en-GB" sz="2200" dirty="0">
                <a:solidFill>
                  <a:schemeClr val="bg1">
                    <a:lumMod val="50000"/>
                  </a:schemeClr>
                </a:solidFill>
              </a:rPr>
              <a:t>If you do not unenroll from the exam and do not come to write, the lecturer may grade you with “did not show up” and you cannot enrol for the next one.</a:t>
            </a:r>
          </a:p>
        </p:txBody>
      </p:sp>
    </p:spTree>
    <p:extLst>
      <p:ext uri="{BB962C8B-B14F-4D97-AF65-F5344CB8AC3E}">
        <p14:creationId xmlns:p14="http://schemas.microsoft.com/office/powerpoint/2010/main" val="3011681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4400"/>
            </a:pPr>
            <a:r>
              <a:rPr lang="en-US" dirty="0" err="1" smtClean="0">
                <a:solidFill>
                  <a:srgbClr val="2E75B5"/>
                </a:solidFill>
              </a:rPr>
              <a:t>Študijski</a:t>
            </a:r>
            <a:r>
              <a:rPr lang="en-US" dirty="0" smtClean="0">
                <a:solidFill>
                  <a:srgbClr val="2E75B5"/>
                </a:solidFill>
              </a:rPr>
              <a:t> </a:t>
            </a:r>
            <a:r>
              <a:rPr lang="en-US" dirty="0" err="1">
                <a:solidFill>
                  <a:srgbClr val="2E75B5"/>
                </a:solidFill>
              </a:rPr>
              <a:t>koledar</a:t>
            </a:r>
            <a:r>
              <a:rPr lang="en-US" dirty="0">
                <a:solidFill>
                  <a:srgbClr val="2E75B5"/>
                </a:solidFill>
              </a:rPr>
              <a:t> </a:t>
            </a:r>
            <a:r>
              <a:rPr lang="en-US" dirty="0" smtClean="0">
                <a:solidFill>
                  <a:schemeClr val="accent1">
                    <a:lumMod val="60000"/>
                    <a:lumOff val="40000"/>
                  </a:schemeClr>
                </a:solidFill>
              </a:rPr>
              <a:t>/</a:t>
            </a:r>
            <a:r>
              <a:rPr lang="sl-SI" dirty="0" smtClean="0">
                <a:solidFill>
                  <a:schemeClr val="accent1">
                    <a:lumMod val="60000"/>
                    <a:lumOff val="40000"/>
                  </a:schemeClr>
                </a:solidFill>
              </a:rPr>
              <a:t> </a:t>
            </a:r>
            <a:r>
              <a:rPr lang="en-US" dirty="0" smtClean="0">
                <a:solidFill>
                  <a:schemeClr val="accent1">
                    <a:lumMod val="60000"/>
                    <a:lumOff val="40000"/>
                  </a:schemeClr>
                </a:solidFill>
              </a:rPr>
              <a:t>Academic </a:t>
            </a:r>
            <a:r>
              <a:rPr lang="sl-SI" dirty="0" smtClean="0">
                <a:solidFill>
                  <a:schemeClr val="accent1">
                    <a:lumMod val="60000"/>
                    <a:lumOff val="40000"/>
                  </a:schemeClr>
                </a:solidFill>
              </a:rPr>
              <a:t>C</a:t>
            </a:r>
            <a:r>
              <a:rPr lang="en-US" dirty="0" err="1" smtClean="0">
                <a:solidFill>
                  <a:schemeClr val="accent1">
                    <a:lumMod val="60000"/>
                    <a:lumOff val="40000"/>
                  </a:schemeClr>
                </a:solidFill>
              </a:rPr>
              <a:t>alendar</a:t>
            </a:r>
            <a:endParaRPr dirty="0">
              <a:solidFill>
                <a:schemeClr val="accent1">
                  <a:lumMod val="60000"/>
                  <a:lumOff val="40000"/>
                </a:schemeClr>
              </a:solidFill>
            </a:endParaRPr>
          </a:p>
        </p:txBody>
      </p:sp>
      <p:sp>
        <p:nvSpPr>
          <p:cNvPr id="113" name="Google Shape;113;p4"/>
          <p:cNvSpPr txBox="1">
            <a:spLocks noGrp="1"/>
          </p:cNvSpPr>
          <p:nvPr>
            <p:ph type="body" idx="1"/>
          </p:nvPr>
        </p:nvSpPr>
        <p:spPr>
          <a:xfrm>
            <a:off x="838199" y="1690688"/>
            <a:ext cx="10702159" cy="4486275"/>
          </a:xfrm>
          <a:prstGeom prst="rect">
            <a:avLst/>
          </a:prstGeom>
          <a:noFill/>
          <a:ln>
            <a:noFill/>
          </a:ln>
        </p:spPr>
        <p:txBody>
          <a:bodyPr spcFirstLastPara="1" wrap="square" lIns="91425" tIns="45700" rIns="91425" bIns="45700" anchor="t" anchorCtr="0">
            <a:noAutofit/>
          </a:bodyPr>
          <a:lstStyle/>
          <a:p>
            <a:pPr marL="0" lvl="0" indent="0">
              <a:lnSpc>
                <a:spcPct val="120000"/>
              </a:lnSpc>
              <a:spcBef>
                <a:spcPts val="600"/>
              </a:spcBef>
              <a:buSzPts val="2800"/>
              <a:buNone/>
            </a:pPr>
            <a:r>
              <a:rPr lang="en-US" sz="1600" b="1" dirty="0" err="1" smtClean="0"/>
              <a:t>Študijski</a:t>
            </a:r>
            <a:r>
              <a:rPr lang="en-US" sz="1600" b="1" dirty="0" smtClean="0"/>
              <a:t> </a:t>
            </a:r>
            <a:r>
              <a:rPr lang="en-US" sz="1600" b="1" dirty="0" err="1" smtClean="0"/>
              <a:t>koledar</a:t>
            </a:r>
            <a:r>
              <a:rPr lang="sl-SI" sz="1600" b="1" dirty="0" smtClean="0"/>
              <a:t> </a:t>
            </a:r>
            <a:r>
              <a:rPr lang="sl-SI" sz="1600" b="1" dirty="0" smtClean="0">
                <a:solidFill>
                  <a:schemeClr val="bg1">
                    <a:lumMod val="50000"/>
                  </a:schemeClr>
                </a:solidFill>
              </a:rPr>
              <a:t>/ </a:t>
            </a:r>
            <a:r>
              <a:rPr lang="en-US" sz="1600" b="1" dirty="0">
                <a:solidFill>
                  <a:schemeClr val="bg1">
                    <a:lumMod val="50000"/>
                  </a:schemeClr>
                </a:solidFill>
              </a:rPr>
              <a:t>Academic </a:t>
            </a:r>
            <a:r>
              <a:rPr lang="en-US" sz="1600" b="1" dirty="0" smtClean="0">
                <a:solidFill>
                  <a:schemeClr val="bg1">
                    <a:lumMod val="50000"/>
                  </a:schemeClr>
                </a:solidFill>
              </a:rPr>
              <a:t>calendar:</a:t>
            </a:r>
            <a:endParaRPr lang="sl-SI" sz="1600" dirty="0" smtClean="0">
              <a:solidFill>
                <a:schemeClr val="bg1">
                  <a:lumMod val="50000"/>
                </a:schemeClr>
              </a:solidFill>
            </a:endParaRPr>
          </a:p>
          <a:p>
            <a:pPr marL="0" indent="0">
              <a:lnSpc>
                <a:spcPct val="120000"/>
              </a:lnSpc>
              <a:spcBef>
                <a:spcPts val="600"/>
              </a:spcBef>
              <a:buSzPts val="2800"/>
              <a:buNone/>
            </a:pPr>
            <a:r>
              <a:rPr lang="en-US" sz="1600" dirty="0" err="1" smtClean="0"/>
              <a:t>Sloven</a:t>
            </a:r>
            <a:r>
              <a:rPr lang="sl-SI" sz="1600" dirty="0" smtClean="0"/>
              <a:t>ski</a:t>
            </a:r>
            <a:r>
              <a:rPr lang="en-US" sz="1600" dirty="0" smtClean="0"/>
              <a:t>: </a:t>
            </a:r>
            <a:r>
              <a:rPr lang="en-US" sz="1600" u="sng" dirty="0">
                <a:solidFill>
                  <a:schemeClr val="hlink"/>
                </a:solidFill>
              </a:rPr>
              <a:t>https://www.famnit.upr.si/sl/studenti/studijski-koledar/studijski-koledar-21-22 </a:t>
            </a:r>
            <a:endParaRPr lang="sl-SI" sz="1600" u="sng" dirty="0" smtClean="0">
              <a:solidFill>
                <a:schemeClr val="hlink"/>
              </a:solidFill>
            </a:endParaRPr>
          </a:p>
          <a:p>
            <a:pPr marL="0" indent="0">
              <a:lnSpc>
                <a:spcPct val="120000"/>
              </a:lnSpc>
              <a:spcBef>
                <a:spcPts val="600"/>
              </a:spcBef>
              <a:buSzPts val="2800"/>
              <a:buNone/>
            </a:pPr>
            <a:r>
              <a:rPr lang="en-US" sz="1600" dirty="0" smtClean="0">
                <a:solidFill>
                  <a:schemeClr val="bg1">
                    <a:lumMod val="50000"/>
                  </a:schemeClr>
                </a:solidFill>
              </a:rPr>
              <a:t>English</a:t>
            </a:r>
            <a:r>
              <a:rPr lang="en-US" sz="1600" dirty="0">
                <a:solidFill>
                  <a:schemeClr val="bg1">
                    <a:lumMod val="50000"/>
                  </a:schemeClr>
                </a:solidFill>
              </a:rPr>
              <a:t>: </a:t>
            </a:r>
            <a:r>
              <a:rPr lang="en-US" sz="1600" u="sng" dirty="0">
                <a:solidFill>
                  <a:schemeClr val="bg1">
                    <a:lumMod val="50000"/>
                  </a:schemeClr>
                </a:solidFill>
                <a:hlinkClick r:id="rId3"/>
              </a:rPr>
              <a:t>https://</a:t>
            </a:r>
            <a:r>
              <a:rPr lang="en-US" sz="1600" u="sng" dirty="0" smtClean="0">
                <a:solidFill>
                  <a:schemeClr val="bg1">
                    <a:lumMod val="50000"/>
                  </a:schemeClr>
                </a:solidFill>
                <a:hlinkClick r:id="rId3"/>
              </a:rPr>
              <a:t>www.famnit.upr.si/en/education/general-information/ac21-22</a:t>
            </a:r>
            <a:r>
              <a:rPr lang="sl-SI" sz="1600" u="sng" dirty="0" smtClean="0">
                <a:solidFill>
                  <a:schemeClr val="bg1">
                    <a:lumMod val="50000"/>
                  </a:schemeClr>
                </a:solidFill>
              </a:rPr>
              <a:t> </a:t>
            </a:r>
          </a:p>
          <a:p>
            <a:pPr marL="0" indent="0">
              <a:lnSpc>
                <a:spcPct val="120000"/>
              </a:lnSpc>
              <a:spcBef>
                <a:spcPts val="600"/>
              </a:spcBef>
              <a:buSzPts val="2800"/>
              <a:buNone/>
            </a:pPr>
            <a:endParaRPr lang="sl-SI" sz="1600" b="1" dirty="0" smtClean="0"/>
          </a:p>
          <a:p>
            <a:pPr marL="0" lvl="0" indent="0">
              <a:lnSpc>
                <a:spcPct val="120000"/>
              </a:lnSpc>
              <a:buSzPts val="2800"/>
              <a:buNone/>
            </a:pPr>
            <a:r>
              <a:rPr lang="en-US" sz="1600" b="1" dirty="0" err="1" smtClean="0"/>
              <a:t>Bolj</a:t>
            </a:r>
            <a:r>
              <a:rPr lang="en-US" sz="1600" b="1" dirty="0" smtClean="0"/>
              <a:t> </a:t>
            </a:r>
            <a:r>
              <a:rPr lang="en-US" sz="1600" b="1" dirty="0" err="1"/>
              <a:t>detaljno</a:t>
            </a:r>
            <a:r>
              <a:rPr lang="en-US" sz="1600" b="1" dirty="0"/>
              <a:t> (PDF</a:t>
            </a:r>
            <a:r>
              <a:rPr lang="en-US" sz="1600" b="1" dirty="0" smtClean="0"/>
              <a:t>)</a:t>
            </a:r>
            <a:r>
              <a:rPr lang="sl-SI" sz="1600" b="1" dirty="0" smtClean="0"/>
              <a:t> </a:t>
            </a:r>
            <a:r>
              <a:rPr lang="sl-SI" sz="1600" b="1" dirty="0" smtClean="0">
                <a:solidFill>
                  <a:schemeClr val="bg1">
                    <a:lumMod val="50000"/>
                  </a:schemeClr>
                </a:solidFill>
              </a:rPr>
              <a:t>/ </a:t>
            </a:r>
            <a:r>
              <a:rPr lang="en-US" sz="1600" b="1" dirty="0">
                <a:solidFill>
                  <a:schemeClr val="bg1">
                    <a:lumMod val="50000"/>
                  </a:schemeClr>
                </a:solidFill>
              </a:rPr>
              <a:t>In more </a:t>
            </a:r>
            <a:r>
              <a:rPr lang="en-US" sz="1600" b="1" dirty="0" smtClean="0">
                <a:solidFill>
                  <a:schemeClr val="bg1">
                    <a:lumMod val="50000"/>
                  </a:schemeClr>
                </a:solidFill>
              </a:rPr>
              <a:t>detail </a:t>
            </a:r>
            <a:r>
              <a:rPr lang="en-US" sz="1600" b="1" dirty="0">
                <a:solidFill>
                  <a:schemeClr val="bg1">
                    <a:lumMod val="50000"/>
                  </a:schemeClr>
                </a:solidFill>
              </a:rPr>
              <a:t>(PDF</a:t>
            </a:r>
            <a:r>
              <a:rPr lang="en-US" sz="1600" b="1" dirty="0" smtClean="0">
                <a:solidFill>
                  <a:schemeClr val="bg1">
                    <a:lumMod val="50000"/>
                  </a:schemeClr>
                </a:solidFill>
              </a:rPr>
              <a:t>):</a:t>
            </a:r>
            <a:endParaRPr lang="en-US" sz="1600" b="1" dirty="0">
              <a:solidFill>
                <a:schemeClr val="bg1">
                  <a:lumMod val="50000"/>
                </a:schemeClr>
              </a:solidFill>
            </a:endParaRPr>
          </a:p>
          <a:p>
            <a:pPr marL="0" indent="0">
              <a:lnSpc>
                <a:spcPct val="120000"/>
              </a:lnSpc>
              <a:spcBef>
                <a:spcPts val="600"/>
              </a:spcBef>
              <a:buSzPts val="2200"/>
              <a:buNone/>
            </a:pPr>
            <a:r>
              <a:rPr lang="en-US" sz="1600" dirty="0" err="1" smtClean="0"/>
              <a:t>Sloven</a:t>
            </a:r>
            <a:r>
              <a:rPr lang="sl-SI" sz="1600" dirty="0" smtClean="0"/>
              <a:t>ski</a:t>
            </a:r>
            <a:r>
              <a:rPr lang="en-US" sz="1600" dirty="0" smtClean="0"/>
              <a:t>: </a:t>
            </a:r>
            <a:r>
              <a:rPr lang="en-US" sz="1600" u="sng" dirty="0">
                <a:solidFill>
                  <a:schemeClr val="hlink"/>
                </a:solidFill>
              </a:rPr>
              <a:t>https://www.famnit.upr.si/sl/resources/files/studenti/studijski-koledar/01studkoledarup2021-22pregldelinprostihdni.pdf </a:t>
            </a:r>
            <a:endParaRPr lang="sl-SI" sz="1600" u="sng" dirty="0" smtClean="0">
              <a:solidFill>
                <a:schemeClr val="hlink"/>
              </a:solidFill>
            </a:endParaRPr>
          </a:p>
          <a:p>
            <a:pPr marL="0" indent="0">
              <a:lnSpc>
                <a:spcPct val="120000"/>
              </a:lnSpc>
              <a:spcBef>
                <a:spcPts val="600"/>
              </a:spcBef>
              <a:buSzPts val="2200"/>
              <a:buNone/>
            </a:pPr>
            <a:r>
              <a:rPr lang="en-US" sz="1600" dirty="0" smtClean="0">
                <a:solidFill>
                  <a:schemeClr val="bg1">
                    <a:lumMod val="50000"/>
                  </a:schemeClr>
                </a:solidFill>
              </a:rPr>
              <a:t>English</a:t>
            </a:r>
            <a:r>
              <a:rPr lang="en-US" sz="1600" dirty="0">
                <a:solidFill>
                  <a:schemeClr val="bg1">
                    <a:lumMod val="50000"/>
                  </a:schemeClr>
                </a:solidFill>
              </a:rPr>
              <a:t>: </a:t>
            </a:r>
            <a:r>
              <a:rPr lang="en-US" sz="1600" u="sng" dirty="0">
                <a:solidFill>
                  <a:schemeClr val="bg1">
                    <a:lumMod val="50000"/>
                  </a:schemeClr>
                </a:solidFill>
                <a:hlinkClick r:id="rId4"/>
              </a:rPr>
              <a:t>https://</a:t>
            </a:r>
            <a:r>
              <a:rPr lang="en-US" sz="1600" u="sng" dirty="0" smtClean="0">
                <a:solidFill>
                  <a:schemeClr val="bg1">
                    <a:lumMod val="50000"/>
                  </a:schemeClr>
                </a:solidFill>
                <a:hlinkClick r:id="rId4"/>
              </a:rPr>
              <a:t>www.famnit.upr.si/en/resources/files/education/general-information/ac21-22/02studkoledarup2021-22pregldelinprostihdni-ang.pdf</a:t>
            </a:r>
            <a:r>
              <a:rPr lang="sl-SI" sz="1600" u="sng" dirty="0" smtClean="0">
                <a:solidFill>
                  <a:schemeClr val="bg1">
                    <a:lumMod val="50000"/>
                  </a:schemeClr>
                </a:solidFill>
              </a:rPr>
              <a:t> </a:t>
            </a:r>
          </a:p>
          <a:p>
            <a:pPr marL="0" indent="0">
              <a:lnSpc>
                <a:spcPct val="120000"/>
              </a:lnSpc>
              <a:spcBef>
                <a:spcPts val="600"/>
              </a:spcBef>
              <a:buSzPts val="2200"/>
              <a:buNone/>
            </a:pPr>
            <a:endParaRPr lang="en-US" sz="1600" dirty="0"/>
          </a:p>
          <a:p>
            <a:pPr marL="0" lvl="0" indent="0">
              <a:lnSpc>
                <a:spcPct val="120000"/>
              </a:lnSpc>
              <a:spcBef>
                <a:spcPts val="600"/>
              </a:spcBef>
              <a:buSzPts val="2800"/>
              <a:buNone/>
            </a:pPr>
            <a:r>
              <a:rPr lang="en-US" sz="1600" b="1" dirty="0" err="1" smtClean="0"/>
              <a:t>Stenski</a:t>
            </a:r>
            <a:r>
              <a:rPr lang="en-US" sz="1600" b="1" dirty="0" smtClean="0"/>
              <a:t> </a:t>
            </a:r>
            <a:r>
              <a:rPr lang="en-US" sz="1600" b="1" dirty="0" err="1"/>
              <a:t>koledar</a:t>
            </a:r>
            <a:r>
              <a:rPr lang="en-US" sz="1600" b="1" dirty="0"/>
              <a:t>  (PDF</a:t>
            </a:r>
            <a:r>
              <a:rPr lang="en-US" sz="1600" b="1" dirty="0" smtClean="0"/>
              <a:t>)</a:t>
            </a:r>
            <a:r>
              <a:rPr lang="sl-SI" sz="1600" b="1" dirty="0" smtClean="0"/>
              <a:t> </a:t>
            </a:r>
            <a:r>
              <a:rPr lang="sl-SI" sz="1600" b="1" dirty="0" smtClean="0">
                <a:solidFill>
                  <a:schemeClr val="bg1">
                    <a:lumMod val="50000"/>
                  </a:schemeClr>
                </a:solidFill>
              </a:rPr>
              <a:t>/ </a:t>
            </a:r>
            <a:r>
              <a:rPr lang="en-US" sz="1600" b="1" dirty="0" smtClean="0">
                <a:solidFill>
                  <a:schemeClr val="bg1">
                    <a:lumMod val="50000"/>
                  </a:schemeClr>
                </a:solidFill>
              </a:rPr>
              <a:t>Wall </a:t>
            </a:r>
            <a:r>
              <a:rPr lang="en-US" sz="1600" b="1" dirty="0">
                <a:solidFill>
                  <a:schemeClr val="bg1">
                    <a:lumMod val="50000"/>
                  </a:schemeClr>
                </a:solidFill>
              </a:rPr>
              <a:t>calendar  (PDF</a:t>
            </a:r>
            <a:r>
              <a:rPr lang="en-US" sz="1600" b="1" dirty="0" smtClean="0">
                <a:solidFill>
                  <a:schemeClr val="bg1">
                    <a:lumMod val="50000"/>
                  </a:schemeClr>
                </a:solidFill>
              </a:rPr>
              <a:t>)</a:t>
            </a:r>
            <a:r>
              <a:rPr lang="sl-SI" sz="1600" b="1" dirty="0" smtClean="0"/>
              <a:t/>
            </a:r>
            <a:br>
              <a:rPr lang="sl-SI" sz="1600" b="1" dirty="0" smtClean="0"/>
            </a:br>
            <a:r>
              <a:rPr lang="en-US" sz="1600" dirty="0" err="1"/>
              <a:t>Slovenski</a:t>
            </a:r>
            <a:r>
              <a:rPr lang="en-US" sz="1600" dirty="0"/>
              <a:t>: </a:t>
            </a:r>
            <a:r>
              <a:rPr lang="en-US" sz="1600" dirty="0">
                <a:hlinkClick r:id="rId5"/>
              </a:rPr>
              <a:t>https://</a:t>
            </a:r>
            <a:r>
              <a:rPr lang="en-US" sz="1600" dirty="0" smtClean="0">
                <a:hlinkClick r:id="rId5"/>
              </a:rPr>
              <a:t>www.famnit.upr.si/sl/resources/files/studenti/studijski-koledar/studijski-koledar-21-22.pdf</a:t>
            </a:r>
            <a:endParaRPr lang="sl-SI" sz="1600" dirty="0" smtClean="0">
              <a:solidFill>
                <a:schemeClr val="bg1">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25338" y="2813120"/>
            <a:ext cx="8669392" cy="4028601"/>
          </a:xfrm>
          <a:prstGeom prst="rect">
            <a:avLst/>
          </a:prstGeom>
        </p:spPr>
      </p:pic>
      <p:sp>
        <p:nvSpPr>
          <p:cNvPr id="118" name="Google Shape;1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4400"/>
            </a:pPr>
            <a:r>
              <a:rPr lang="en-US" dirty="0" err="1" smtClean="0">
                <a:solidFill>
                  <a:srgbClr val="2E75B5"/>
                </a:solidFill>
                <a:latin typeface="Calibri" panose="020F0502020204030204" pitchFamily="34" charset="0"/>
                <a:cs typeface="Calibri" panose="020F0502020204030204" pitchFamily="34" charset="0"/>
              </a:rPr>
              <a:t>Urniki</a:t>
            </a:r>
            <a:r>
              <a:rPr lang="sl-SI" dirty="0" smtClean="0">
                <a:solidFill>
                  <a:srgbClr val="2E75B5"/>
                </a:solidFill>
                <a:latin typeface="Calibri" panose="020F0502020204030204" pitchFamily="34" charset="0"/>
                <a:cs typeface="Calibri" panose="020F0502020204030204" pitchFamily="34" charset="0"/>
              </a:rPr>
              <a:t> </a:t>
            </a:r>
            <a:r>
              <a:rPr lang="sl-SI"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dirty="0" smtClean="0">
                <a:solidFill>
                  <a:schemeClr val="accent1">
                    <a:lumMod val="60000"/>
                    <a:lumOff val="40000"/>
                  </a:schemeClr>
                </a:solidFill>
                <a:latin typeface="Calibri" panose="020F0502020204030204" pitchFamily="34" charset="0"/>
                <a:cs typeface="Calibri" panose="020F0502020204030204" pitchFamily="34" charset="0"/>
              </a:rPr>
              <a:t>Timetable</a:t>
            </a:r>
            <a:r>
              <a:rPr lang="sl-SI" dirty="0" smtClean="0">
                <a:solidFill>
                  <a:schemeClr val="accent1">
                    <a:lumMod val="60000"/>
                    <a:lumOff val="40000"/>
                  </a:schemeClr>
                </a:solidFill>
                <a:latin typeface="Calibri" panose="020F0502020204030204" pitchFamily="34" charset="0"/>
                <a:cs typeface="Calibri" panose="020F0502020204030204" pitchFamily="34" charset="0"/>
              </a:rPr>
              <a:t>s</a:t>
            </a:r>
            <a:endParaRPr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119" name="Google Shape;11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indent="-457200">
              <a:spcBef>
                <a:spcPts val="0"/>
              </a:spcBef>
              <a:buSzPts val="2800"/>
              <a:buFont typeface="Arial" panose="020B0604020202020204" pitchFamily="34" charset="0"/>
              <a:buChar char="•"/>
            </a:pPr>
            <a:r>
              <a:rPr lang="sl-SI" sz="2600" dirty="0" smtClean="0">
                <a:latin typeface="Calibri" panose="020F0502020204030204" pitchFamily="34" charset="0"/>
                <a:cs typeface="Calibri" panose="020F0502020204030204" pitchFamily="34" charset="0"/>
                <a:hlinkClick r:id="rId4"/>
              </a:rPr>
              <a:t>https</a:t>
            </a:r>
            <a:r>
              <a:rPr lang="sl-SI" sz="2600" dirty="0">
                <a:latin typeface="Calibri" panose="020F0502020204030204" pitchFamily="34" charset="0"/>
                <a:cs typeface="Calibri" panose="020F0502020204030204" pitchFamily="34" charset="0"/>
                <a:hlinkClick r:id="rId4"/>
              </a:rPr>
              <a:t>://www.famnit.upr.si/sl/urniki</a:t>
            </a:r>
            <a:r>
              <a:rPr lang="sl-SI" sz="2600" dirty="0">
                <a:latin typeface="Calibri" panose="020F0502020204030204" pitchFamily="34" charset="0"/>
                <a:cs typeface="Calibri" panose="020F0502020204030204" pitchFamily="34" charset="0"/>
              </a:rPr>
              <a:t> </a:t>
            </a:r>
          </a:p>
          <a:p>
            <a:pPr indent="-457200">
              <a:spcBef>
                <a:spcPts val="0"/>
              </a:spcBef>
              <a:buSzPts val="2800"/>
              <a:buFont typeface="Arial" panose="020B0604020202020204" pitchFamily="34" charset="0"/>
              <a:buChar char="•"/>
            </a:pPr>
            <a:r>
              <a:rPr lang="en-US" sz="2600" u="sng" dirty="0" smtClean="0">
                <a:solidFill>
                  <a:schemeClr val="hlink"/>
                </a:solidFill>
                <a:latin typeface="Calibri" panose="020F0502020204030204" pitchFamily="34" charset="0"/>
                <a:cs typeface="Calibri" panose="020F0502020204030204" pitchFamily="34" charset="0"/>
                <a:hlinkClick r:id="rId5"/>
              </a:rPr>
              <a:t>https</a:t>
            </a:r>
            <a:r>
              <a:rPr lang="en-US" sz="2600" u="sng" dirty="0">
                <a:solidFill>
                  <a:schemeClr val="hlink"/>
                </a:solidFill>
                <a:latin typeface="Calibri" panose="020F0502020204030204" pitchFamily="34" charset="0"/>
                <a:cs typeface="Calibri" panose="020F0502020204030204" pitchFamily="34" charset="0"/>
                <a:hlinkClick r:id="rId5"/>
              </a:rPr>
              <a:t>://www.famnit.upr.si/en/student-pages/timetables</a:t>
            </a:r>
            <a:endParaRPr sz="2600" dirty="0">
              <a:latin typeface="Calibri" panose="020F0502020204030204" pitchFamily="34" charset="0"/>
              <a:cs typeface="Calibri" panose="020F0502020204030204" pitchFamily="34" charset="0"/>
            </a:endParaRPr>
          </a:p>
        </p:txBody>
      </p:sp>
      <p:sp>
        <p:nvSpPr>
          <p:cNvPr id="7" name="Rounded Rectangle 6"/>
          <p:cNvSpPr/>
          <p:nvPr/>
        </p:nvSpPr>
        <p:spPr>
          <a:xfrm>
            <a:off x="1886883" y="4987448"/>
            <a:ext cx="4114524" cy="5703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a:buClr>
                <a:srgbClr val="2E75B5"/>
              </a:buClr>
              <a:buSzPts val="4500"/>
            </a:pPr>
            <a:r>
              <a:rPr lang="nn-NO" sz="4500" b="1" dirty="0">
                <a:solidFill>
                  <a:srgbClr val="2E75B5"/>
                </a:solidFill>
              </a:rPr>
              <a:t>Računalniški praktikum </a:t>
            </a:r>
            <a:r>
              <a:rPr lang="nn-NO" sz="4500" b="1" dirty="0" smtClean="0">
                <a:solidFill>
                  <a:srgbClr val="2E75B5"/>
                </a:solidFill>
              </a:rPr>
              <a:t>I</a:t>
            </a:r>
            <a:r>
              <a:rPr lang="sl-SI" sz="4500" b="1" dirty="0" smtClean="0">
                <a:solidFill>
                  <a:srgbClr val="2E75B5"/>
                </a:solidFill>
              </a:rPr>
              <a:t/>
            </a:r>
            <a:br>
              <a:rPr lang="sl-SI" sz="4500" b="1" dirty="0" smtClean="0">
                <a:solidFill>
                  <a:srgbClr val="2E75B5"/>
                </a:solidFill>
              </a:rPr>
            </a:br>
            <a:endParaRPr dirty="0"/>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400"/>
              <a:buNone/>
            </a:pPr>
            <a:endParaRPr dirty="0"/>
          </a:p>
          <a:p>
            <a:pPr marL="0" lvl="0" indent="0" algn="ctr" rtl="0">
              <a:lnSpc>
                <a:spcPct val="90000"/>
              </a:lnSpc>
              <a:spcBef>
                <a:spcPts val="1000"/>
              </a:spcBef>
              <a:spcAft>
                <a:spcPts val="0"/>
              </a:spcAft>
              <a:buClr>
                <a:schemeClr val="dk1"/>
              </a:buClr>
              <a:buSzPts val="2400"/>
              <a:buNone/>
            </a:pPr>
            <a:r>
              <a:rPr lang="en-US" dirty="0"/>
              <a:t>Vida Groznik, </a:t>
            </a:r>
            <a:r>
              <a:rPr lang="sl-SI" dirty="0" smtClean="0"/>
              <a:t>Niki Hrovatin, Domen Vake</a:t>
            </a:r>
            <a:endParaRPr dirty="0"/>
          </a:p>
        </p:txBody>
      </p:sp>
    </p:spTree>
    <p:extLst>
      <p:ext uri="{BB962C8B-B14F-4D97-AF65-F5344CB8AC3E}">
        <p14:creationId xmlns:p14="http://schemas.microsoft.com/office/powerpoint/2010/main" val="3596564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C6A8-9AF9-FB4D-AD93-82F4422E1E19}"/>
              </a:ext>
            </a:extLst>
          </p:cNvPr>
          <p:cNvSpPr>
            <a:spLocks noGrp="1"/>
          </p:cNvSpPr>
          <p:nvPr>
            <p:ph type="title"/>
          </p:nvPr>
        </p:nvSpPr>
        <p:spPr>
          <a:xfrm>
            <a:off x="798786" y="593367"/>
            <a:ext cx="10977514" cy="763500"/>
          </a:xfrm>
        </p:spPr>
        <p:txBody>
          <a:bodyPr/>
          <a:lstStyle/>
          <a:p>
            <a:r>
              <a:rPr lang="en-GB" dirty="0" err="1">
                <a:solidFill>
                  <a:srgbClr val="2E75B5"/>
                </a:solidFill>
                <a:latin typeface="Calibri" panose="020F0502020204030204" pitchFamily="34" charset="0"/>
                <a:cs typeface="Calibri" panose="020F0502020204030204" pitchFamily="34" charset="0"/>
              </a:rPr>
              <a:t>Dodatno</a:t>
            </a:r>
            <a:r>
              <a:rPr lang="en-GB" dirty="0">
                <a:solidFill>
                  <a:srgbClr val="2E75B5"/>
                </a:solidFill>
                <a:latin typeface="Calibri" panose="020F0502020204030204" pitchFamily="34" charset="0"/>
                <a:cs typeface="Calibri" panose="020F0502020204030204" pitchFamily="34" charset="0"/>
              </a:rPr>
              <a:t> </a:t>
            </a:r>
            <a:r>
              <a:rPr lang="en-GB" dirty="0">
                <a:solidFill>
                  <a:schemeClr val="accent1">
                    <a:lumMod val="60000"/>
                    <a:lumOff val="40000"/>
                  </a:schemeClr>
                </a:solidFill>
                <a:latin typeface="Calibri" panose="020F0502020204030204" pitchFamily="34" charset="0"/>
                <a:cs typeface="Calibri" panose="020F0502020204030204" pitchFamily="34" charset="0"/>
              </a:rPr>
              <a:t>/ In addition</a:t>
            </a:r>
          </a:p>
        </p:txBody>
      </p:sp>
      <p:sp>
        <p:nvSpPr>
          <p:cNvPr id="4" name="Text Placeholder 3">
            <a:extLst>
              <a:ext uri="{FF2B5EF4-FFF2-40B4-BE49-F238E27FC236}">
                <a16:creationId xmlns:a16="http://schemas.microsoft.com/office/drawing/2014/main" id="{6B28741C-1C63-AF46-ABC3-255725FCAD0C}"/>
              </a:ext>
            </a:extLst>
          </p:cNvPr>
          <p:cNvSpPr>
            <a:spLocks noGrp="1"/>
          </p:cNvSpPr>
          <p:nvPr>
            <p:ph type="body" idx="1"/>
          </p:nvPr>
        </p:nvSpPr>
        <p:spPr>
          <a:xfrm>
            <a:off x="798786" y="1536633"/>
            <a:ext cx="5329106" cy="4555200"/>
          </a:xfrm>
        </p:spPr>
        <p:txBody>
          <a:bodyPr/>
          <a:lstStyle/>
          <a:p>
            <a:pPr>
              <a:buFont typeface="Arial" panose="020B0604020202020204" pitchFamily="34" charset="0"/>
              <a:buChar char="•"/>
            </a:pPr>
            <a:r>
              <a:rPr lang="en-GB" sz="2200" dirty="0" err="1"/>
              <a:t>Urnik</a:t>
            </a:r>
            <a:r>
              <a:rPr lang="en-GB" sz="2200" dirty="0"/>
              <a:t> se </a:t>
            </a:r>
            <a:r>
              <a:rPr lang="en-GB" sz="2200" dirty="0" err="1"/>
              <a:t>lahko</a:t>
            </a:r>
            <a:r>
              <a:rPr lang="en-GB" sz="2200" dirty="0"/>
              <a:t> </a:t>
            </a:r>
            <a:r>
              <a:rPr lang="en-GB" sz="2200" dirty="0" err="1"/>
              <a:t>spremeni</a:t>
            </a:r>
            <a:r>
              <a:rPr lang="en-GB" sz="2200" dirty="0"/>
              <a:t>, </a:t>
            </a:r>
            <a:r>
              <a:rPr lang="en-GB" sz="2200" dirty="0" err="1"/>
              <a:t>zato</a:t>
            </a:r>
            <a:r>
              <a:rPr lang="en-GB" sz="2200" dirty="0"/>
              <a:t> </a:t>
            </a:r>
            <a:r>
              <a:rPr lang="en-GB" sz="2200" dirty="0" err="1"/>
              <a:t>si</a:t>
            </a:r>
            <a:r>
              <a:rPr lang="en-GB" sz="2200" dirty="0"/>
              <a:t> </a:t>
            </a:r>
            <a:r>
              <a:rPr lang="en-GB" sz="2200" dirty="0" err="1"/>
              <a:t>ga</a:t>
            </a:r>
            <a:r>
              <a:rPr lang="en-GB" sz="2200" dirty="0"/>
              <a:t> </a:t>
            </a:r>
            <a:r>
              <a:rPr lang="en-GB" sz="2200" dirty="0" err="1"/>
              <a:t>poglejte</a:t>
            </a:r>
            <a:r>
              <a:rPr lang="en-GB" sz="2200" dirty="0"/>
              <a:t>, </a:t>
            </a:r>
            <a:r>
              <a:rPr lang="en-GB" sz="2200" dirty="0" err="1"/>
              <a:t>preden</a:t>
            </a:r>
            <a:r>
              <a:rPr lang="en-GB" sz="2200" dirty="0"/>
              <a:t> </a:t>
            </a:r>
            <a:r>
              <a:rPr lang="en-GB" sz="2200" dirty="0" err="1"/>
              <a:t>pridete</a:t>
            </a:r>
            <a:r>
              <a:rPr lang="en-GB" sz="2200" dirty="0"/>
              <a:t> </a:t>
            </a:r>
            <a:r>
              <a:rPr lang="en-GB" sz="2200" dirty="0" err="1"/>
              <a:t>na</a:t>
            </a:r>
            <a:r>
              <a:rPr lang="en-GB" sz="2200" dirty="0"/>
              <a:t> </a:t>
            </a:r>
            <a:r>
              <a:rPr lang="en-GB" sz="2200" dirty="0" err="1" smtClean="0"/>
              <a:t>predavanja</a:t>
            </a:r>
            <a:r>
              <a:rPr lang="en-GB" sz="2200" dirty="0" smtClean="0"/>
              <a:t>/</a:t>
            </a:r>
            <a:r>
              <a:rPr lang="en-GB" sz="2200" dirty="0" err="1" smtClean="0"/>
              <a:t>vaje</a:t>
            </a:r>
            <a:endParaRPr lang="sl-SI" sz="2200" dirty="0" smtClean="0"/>
          </a:p>
          <a:p>
            <a:pPr marL="107950" indent="0">
              <a:buNone/>
            </a:pPr>
            <a:endParaRPr lang="en-GB" sz="2200" dirty="0"/>
          </a:p>
          <a:p>
            <a:pPr>
              <a:buFont typeface="Arial" panose="020B0604020202020204" pitchFamily="34" charset="0"/>
              <a:buChar char="•"/>
            </a:pPr>
            <a:r>
              <a:rPr lang="en-GB" sz="2200" dirty="0" err="1"/>
              <a:t>Lahko</a:t>
            </a:r>
            <a:r>
              <a:rPr lang="en-GB" sz="2200" dirty="0"/>
              <a:t> se </a:t>
            </a:r>
            <a:r>
              <a:rPr lang="en-GB" sz="2200" dirty="0" err="1"/>
              <a:t>spremeni</a:t>
            </a:r>
            <a:r>
              <a:rPr lang="en-GB" sz="2200" dirty="0"/>
              <a:t> le </a:t>
            </a:r>
            <a:r>
              <a:rPr lang="en-GB" sz="2200" dirty="0" err="1"/>
              <a:t>predavalnica</a:t>
            </a:r>
            <a:r>
              <a:rPr lang="en-GB" sz="2200" dirty="0"/>
              <a:t> v </a:t>
            </a:r>
            <a:r>
              <a:rPr lang="en-GB" sz="2200" dirty="0" err="1"/>
              <a:t>kateri</a:t>
            </a:r>
            <a:r>
              <a:rPr lang="en-GB" sz="2200" dirty="0"/>
              <a:t> se </a:t>
            </a:r>
            <a:r>
              <a:rPr lang="en-GB" sz="2200" dirty="0" err="1"/>
              <a:t>bodo</a:t>
            </a:r>
            <a:r>
              <a:rPr lang="en-GB" sz="2200" dirty="0"/>
              <a:t> </a:t>
            </a:r>
            <a:r>
              <a:rPr lang="en-GB" sz="2200" dirty="0" err="1"/>
              <a:t>izvajala</a:t>
            </a:r>
            <a:r>
              <a:rPr lang="en-GB" sz="2200" dirty="0"/>
              <a:t> </a:t>
            </a:r>
            <a:r>
              <a:rPr lang="en-GB" sz="2200" dirty="0" err="1"/>
              <a:t>predavanja</a:t>
            </a:r>
            <a:r>
              <a:rPr lang="en-GB" sz="2200" dirty="0"/>
              <a:t> in/</a:t>
            </a:r>
            <a:r>
              <a:rPr lang="en-GB" sz="2200" dirty="0" err="1"/>
              <a:t>ali</a:t>
            </a:r>
            <a:r>
              <a:rPr lang="en-GB" sz="2200" dirty="0"/>
              <a:t> </a:t>
            </a:r>
            <a:r>
              <a:rPr lang="en-GB" sz="2200" dirty="0" err="1"/>
              <a:t>vaje</a:t>
            </a:r>
            <a:r>
              <a:rPr lang="en-GB" sz="2200" dirty="0"/>
              <a:t> (</a:t>
            </a:r>
            <a:r>
              <a:rPr lang="en-GB" sz="2200" dirty="0" err="1"/>
              <a:t>ni</a:t>
            </a:r>
            <a:r>
              <a:rPr lang="en-GB" sz="2200" dirty="0"/>
              <a:t> </a:t>
            </a:r>
            <a:r>
              <a:rPr lang="en-GB" sz="2200" dirty="0" err="1"/>
              <a:t>nujno</a:t>
            </a:r>
            <a:r>
              <a:rPr lang="en-GB" sz="2200" dirty="0"/>
              <a:t>, da </a:t>
            </a:r>
            <a:r>
              <a:rPr lang="en-GB" sz="2200" dirty="0" err="1"/>
              <a:t>imate</a:t>
            </a:r>
            <a:r>
              <a:rPr lang="en-GB" sz="2200" dirty="0"/>
              <a:t> </a:t>
            </a:r>
            <a:r>
              <a:rPr lang="en-GB" sz="2200" dirty="0" err="1"/>
              <a:t>cel</a:t>
            </a:r>
            <a:r>
              <a:rPr lang="en-GB" sz="2200" dirty="0"/>
              <a:t> semester </a:t>
            </a:r>
            <a:r>
              <a:rPr lang="en-GB" sz="2200" dirty="0" err="1"/>
              <a:t>vaje</a:t>
            </a:r>
            <a:r>
              <a:rPr lang="en-GB" sz="2200" dirty="0"/>
              <a:t>/</a:t>
            </a:r>
            <a:r>
              <a:rPr lang="en-GB" sz="2200" dirty="0" err="1"/>
              <a:t>predavanja</a:t>
            </a:r>
            <a:r>
              <a:rPr lang="en-GB" sz="2200" dirty="0"/>
              <a:t> </a:t>
            </a:r>
            <a:r>
              <a:rPr lang="en-GB" sz="2200" dirty="0" err="1"/>
              <a:t>enega</a:t>
            </a:r>
            <a:r>
              <a:rPr lang="en-GB" sz="2200" dirty="0"/>
              <a:t> </a:t>
            </a:r>
            <a:r>
              <a:rPr lang="en-GB" sz="2200" dirty="0" err="1"/>
              <a:t>predmeta</a:t>
            </a:r>
            <a:r>
              <a:rPr lang="en-GB" sz="2200" dirty="0"/>
              <a:t> v </a:t>
            </a:r>
            <a:r>
              <a:rPr lang="en-GB" sz="2200" dirty="0" err="1"/>
              <a:t>isti</a:t>
            </a:r>
            <a:r>
              <a:rPr lang="en-GB" sz="2200" dirty="0"/>
              <a:t> </a:t>
            </a:r>
            <a:r>
              <a:rPr lang="en-GB" sz="2200" dirty="0" err="1"/>
              <a:t>predavalnici</a:t>
            </a:r>
            <a:r>
              <a:rPr lang="en-GB" sz="2200" dirty="0" smtClean="0"/>
              <a:t>)</a:t>
            </a:r>
            <a:endParaRPr lang="sl-SI" sz="2200" dirty="0" smtClean="0"/>
          </a:p>
          <a:p>
            <a:pPr marL="107950" indent="0">
              <a:buNone/>
            </a:pPr>
            <a:endParaRPr lang="en-GB" sz="2200" dirty="0"/>
          </a:p>
          <a:p>
            <a:pPr>
              <a:buFont typeface="Arial" panose="020B0604020202020204" pitchFamily="34" charset="0"/>
              <a:buChar char="•"/>
            </a:pPr>
            <a:r>
              <a:rPr lang="en-GB" sz="2200" dirty="0" err="1"/>
              <a:t>Sledite</a:t>
            </a:r>
            <a:r>
              <a:rPr lang="en-GB" sz="2200" dirty="0"/>
              <a:t> </a:t>
            </a:r>
            <a:r>
              <a:rPr lang="en-GB" sz="2200" dirty="0" err="1"/>
              <a:t>obvestilom</a:t>
            </a:r>
            <a:r>
              <a:rPr lang="en-GB" sz="2200" dirty="0"/>
              <a:t> </a:t>
            </a:r>
            <a:r>
              <a:rPr lang="en-GB" sz="2200" dirty="0" err="1"/>
              <a:t>referata</a:t>
            </a:r>
            <a:r>
              <a:rPr lang="en-GB" sz="2200" dirty="0"/>
              <a:t> in </a:t>
            </a:r>
            <a:r>
              <a:rPr lang="en-GB" sz="2200" dirty="0" err="1"/>
              <a:t>obvestilom</a:t>
            </a:r>
            <a:r>
              <a:rPr lang="en-GB" sz="2200" dirty="0"/>
              <a:t> </a:t>
            </a:r>
            <a:r>
              <a:rPr lang="en-GB" sz="2200" dirty="0" err="1"/>
              <a:t>predavateljev</a:t>
            </a:r>
            <a:r>
              <a:rPr lang="en-GB" sz="2200" dirty="0"/>
              <a:t> in </a:t>
            </a:r>
            <a:r>
              <a:rPr lang="en-GB" sz="2200" dirty="0" err="1"/>
              <a:t>asistentov</a:t>
            </a:r>
            <a:r>
              <a:rPr lang="en-GB" sz="2200" dirty="0"/>
              <a:t> </a:t>
            </a:r>
            <a:r>
              <a:rPr lang="en-GB" sz="2200" dirty="0" err="1"/>
              <a:t>pri</a:t>
            </a:r>
            <a:r>
              <a:rPr lang="en-GB" sz="2200" dirty="0"/>
              <a:t> </a:t>
            </a:r>
            <a:r>
              <a:rPr lang="en-GB" sz="2200" dirty="0" err="1"/>
              <a:t>posameznem</a:t>
            </a:r>
            <a:r>
              <a:rPr lang="en-GB" sz="2200" dirty="0"/>
              <a:t> </a:t>
            </a:r>
            <a:r>
              <a:rPr lang="en-GB" sz="2200" dirty="0" err="1"/>
              <a:t>predmetu</a:t>
            </a:r>
            <a:r>
              <a:rPr lang="en-GB" sz="2200" dirty="0"/>
              <a:t> </a:t>
            </a:r>
            <a:r>
              <a:rPr lang="en-GB" sz="2200" dirty="0" err="1"/>
              <a:t>preko</a:t>
            </a:r>
            <a:r>
              <a:rPr lang="en-GB" sz="2200" dirty="0"/>
              <a:t> e-</a:t>
            </a:r>
            <a:r>
              <a:rPr lang="en-GB" sz="2200" dirty="0" err="1"/>
              <a:t>učilnice</a:t>
            </a:r>
            <a:r>
              <a:rPr lang="en-GB" sz="2200" dirty="0"/>
              <a:t> (</a:t>
            </a:r>
            <a:r>
              <a:rPr lang="en-GB" sz="2200" dirty="0" err="1"/>
              <a:t>več</a:t>
            </a:r>
            <a:r>
              <a:rPr lang="en-GB" sz="2200" dirty="0"/>
              <a:t> </a:t>
            </a:r>
            <a:r>
              <a:rPr lang="en-GB" sz="2200" dirty="0" err="1"/>
              <a:t>kasneje</a:t>
            </a:r>
            <a:r>
              <a:rPr lang="en-GB" sz="2200" dirty="0"/>
              <a:t>). </a:t>
            </a:r>
          </a:p>
        </p:txBody>
      </p:sp>
      <p:sp>
        <p:nvSpPr>
          <p:cNvPr id="5" name="Text Placeholder 4">
            <a:extLst>
              <a:ext uri="{FF2B5EF4-FFF2-40B4-BE49-F238E27FC236}">
                <a16:creationId xmlns:a16="http://schemas.microsoft.com/office/drawing/2014/main" id="{48F27AF3-A059-BF49-8928-F55863639021}"/>
              </a:ext>
            </a:extLst>
          </p:cNvPr>
          <p:cNvSpPr>
            <a:spLocks noGrp="1"/>
          </p:cNvSpPr>
          <p:nvPr>
            <p:ph type="body" idx="2"/>
          </p:nvPr>
        </p:nvSpPr>
        <p:spPr>
          <a:xfrm>
            <a:off x="6127892" y="1536633"/>
            <a:ext cx="5333100" cy="4555200"/>
          </a:xfrm>
        </p:spPr>
        <p:txBody>
          <a:bodyPr/>
          <a:lstStyle/>
          <a:p>
            <a:pPr>
              <a:buFont typeface="Arial" panose="020B0604020202020204" pitchFamily="34" charset="0"/>
              <a:buChar char="•"/>
            </a:pPr>
            <a:r>
              <a:rPr lang="en-GB" sz="2200" dirty="0">
                <a:solidFill>
                  <a:schemeClr val="bg1">
                    <a:lumMod val="50000"/>
                  </a:schemeClr>
                </a:solidFill>
              </a:rPr>
              <a:t>The schedule may change, so check it out before you come to the lectures/</a:t>
            </a:r>
            <a:r>
              <a:rPr lang="en-GB" sz="2200" dirty="0" err="1">
                <a:solidFill>
                  <a:schemeClr val="bg1">
                    <a:lumMod val="50000"/>
                  </a:schemeClr>
                </a:solidFill>
              </a:rPr>
              <a:t>practicals</a:t>
            </a:r>
            <a:r>
              <a:rPr lang="en-GB" sz="2200" dirty="0" smtClean="0">
                <a:solidFill>
                  <a:schemeClr val="bg1">
                    <a:lumMod val="50000"/>
                  </a:schemeClr>
                </a:solidFill>
              </a:rPr>
              <a:t>.</a:t>
            </a:r>
            <a:endParaRPr lang="sl-SI" sz="2200" dirty="0" smtClean="0">
              <a:solidFill>
                <a:schemeClr val="bg1">
                  <a:lumMod val="50000"/>
                </a:schemeClr>
              </a:solidFill>
            </a:endParaRPr>
          </a:p>
          <a:p>
            <a:pPr>
              <a:buFont typeface="Arial" panose="020B0604020202020204" pitchFamily="34" charset="0"/>
              <a:buChar char="•"/>
            </a:pPr>
            <a:endParaRPr lang="en-GB" sz="2200" dirty="0">
              <a:solidFill>
                <a:schemeClr val="bg1">
                  <a:lumMod val="50000"/>
                </a:schemeClr>
              </a:solidFill>
            </a:endParaRPr>
          </a:p>
          <a:p>
            <a:pPr>
              <a:buFont typeface="Arial" panose="020B0604020202020204" pitchFamily="34" charset="0"/>
              <a:buChar char="•"/>
            </a:pPr>
            <a:r>
              <a:rPr lang="en-GB" sz="2200" dirty="0">
                <a:solidFill>
                  <a:schemeClr val="bg1">
                    <a:lumMod val="50000"/>
                  </a:schemeClr>
                </a:solidFill>
              </a:rPr>
              <a:t>The change may only involve the lecture hall where the lectures and/or tutorials will take place (it is not necessary that one course will take place in the same lecture hall for the whole semester</a:t>
            </a:r>
            <a:r>
              <a:rPr lang="en-GB" sz="2200" dirty="0" smtClean="0">
                <a:solidFill>
                  <a:schemeClr val="bg1">
                    <a:lumMod val="50000"/>
                  </a:schemeClr>
                </a:solidFill>
              </a:rPr>
              <a:t>).</a:t>
            </a:r>
            <a:endParaRPr lang="sl-SI" sz="2200" dirty="0" smtClean="0">
              <a:solidFill>
                <a:schemeClr val="bg1">
                  <a:lumMod val="50000"/>
                </a:schemeClr>
              </a:solidFill>
            </a:endParaRPr>
          </a:p>
          <a:p>
            <a:pPr>
              <a:buFont typeface="Arial" panose="020B0604020202020204" pitchFamily="34" charset="0"/>
              <a:buChar char="•"/>
            </a:pPr>
            <a:endParaRPr lang="en-GB" sz="2200" dirty="0">
              <a:solidFill>
                <a:schemeClr val="bg1">
                  <a:lumMod val="50000"/>
                </a:schemeClr>
              </a:solidFill>
            </a:endParaRPr>
          </a:p>
          <a:p>
            <a:pPr>
              <a:buFont typeface="Arial" panose="020B0604020202020204" pitchFamily="34" charset="0"/>
              <a:buChar char="•"/>
            </a:pPr>
            <a:r>
              <a:rPr lang="en-GB" sz="2200" dirty="0">
                <a:solidFill>
                  <a:schemeClr val="bg1">
                    <a:lumMod val="50000"/>
                  </a:schemeClr>
                </a:solidFill>
              </a:rPr>
              <a:t>Follow the notices of the the student office as well as notices of lecturers and teaching assistants for each subject via the e-classroom (more later).</a:t>
            </a:r>
          </a:p>
        </p:txBody>
      </p:sp>
    </p:spTree>
    <p:extLst>
      <p:ext uri="{BB962C8B-B14F-4D97-AF65-F5344CB8AC3E}">
        <p14:creationId xmlns:p14="http://schemas.microsoft.com/office/powerpoint/2010/main" val="2602769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1"/>
          <p:cNvPicPr>
            <a:picLocks noChangeAspect="1"/>
          </p:cNvPicPr>
          <p:nvPr/>
        </p:nvPicPr>
        <p:blipFill rotWithShape="1">
          <a:blip r:embed="rId3"/>
          <a:srcRect l="287" t="10051" r="13917"/>
          <a:stretch/>
        </p:blipFill>
        <p:spPr>
          <a:xfrm>
            <a:off x="0" y="467177"/>
            <a:ext cx="12570372" cy="6390823"/>
          </a:xfrm>
          <a:prstGeom prst="rect">
            <a:avLst/>
          </a:prstGeom>
        </p:spPr>
      </p:pic>
      <p:sp>
        <p:nvSpPr>
          <p:cNvPr id="126" name="Google Shape;126;p6"/>
          <p:cNvSpPr txBox="1">
            <a:spLocks noGrp="1"/>
          </p:cNvSpPr>
          <p:nvPr>
            <p:ph type="title"/>
          </p:nvPr>
        </p:nvSpPr>
        <p:spPr>
          <a:xfrm>
            <a:off x="838200" y="-37059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dirty="0" err="1">
                <a:solidFill>
                  <a:srgbClr val="2E75B5"/>
                </a:solidFill>
              </a:rPr>
              <a:t>Urniki</a:t>
            </a:r>
            <a:r>
              <a:rPr lang="en-US" dirty="0">
                <a:solidFill>
                  <a:srgbClr val="2E75B5"/>
                </a:solidFill>
              </a:rPr>
              <a:t> </a:t>
            </a:r>
            <a:r>
              <a:rPr lang="en-US" dirty="0" err="1">
                <a:solidFill>
                  <a:srgbClr val="2E75B5"/>
                </a:solidFill>
              </a:rPr>
              <a:t>predmetov</a:t>
            </a:r>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4400"/>
            </a:pPr>
            <a:r>
              <a:rPr lang="en-US" dirty="0" err="1">
                <a:solidFill>
                  <a:srgbClr val="2E75B5"/>
                </a:solidFill>
              </a:rPr>
              <a:t>Elektronska</a:t>
            </a:r>
            <a:r>
              <a:rPr lang="en-US" dirty="0">
                <a:solidFill>
                  <a:srgbClr val="2E75B5"/>
                </a:solidFill>
              </a:rPr>
              <a:t> </a:t>
            </a:r>
            <a:r>
              <a:rPr lang="en-US" dirty="0" err="1" smtClean="0">
                <a:solidFill>
                  <a:srgbClr val="2E75B5"/>
                </a:solidFill>
              </a:rPr>
              <a:t>pošta</a:t>
            </a:r>
            <a:r>
              <a:rPr lang="sl-SI" dirty="0" smtClean="0">
                <a:solidFill>
                  <a:srgbClr val="2E75B5"/>
                </a:solidFill>
              </a:rPr>
              <a:t> </a:t>
            </a:r>
            <a:r>
              <a:rPr lang="sl-SI" dirty="0" smtClean="0">
                <a:solidFill>
                  <a:schemeClr val="accent1">
                    <a:lumMod val="60000"/>
                    <a:lumOff val="40000"/>
                  </a:schemeClr>
                </a:solidFill>
              </a:rPr>
              <a:t>/ </a:t>
            </a:r>
            <a:r>
              <a:rPr lang="en-US" dirty="0" smtClean="0">
                <a:solidFill>
                  <a:schemeClr val="accent1">
                    <a:lumMod val="60000"/>
                    <a:lumOff val="40000"/>
                  </a:schemeClr>
                </a:solidFill>
              </a:rPr>
              <a:t>E-mail</a:t>
            </a:r>
            <a:endParaRPr dirty="0">
              <a:solidFill>
                <a:schemeClr val="accent1">
                  <a:lumMod val="60000"/>
                  <a:lumOff val="40000"/>
                </a:schemeClr>
              </a:solidFill>
            </a:endParaRPr>
          </a:p>
        </p:txBody>
      </p:sp>
      <p:sp>
        <p:nvSpPr>
          <p:cNvPr id="134" name="Google Shape;134;p7"/>
          <p:cNvSpPr txBox="1">
            <a:spLocks noGrp="1"/>
          </p:cNvSpPr>
          <p:nvPr>
            <p:ph type="body" idx="1"/>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2170"/>
              <a:buChar char="•"/>
            </a:pPr>
            <a:r>
              <a:rPr lang="en-US" sz="2000" dirty="0">
                <a:solidFill>
                  <a:schemeClr val="bg1">
                    <a:lumMod val="50000"/>
                  </a:schemeClr>
                </a:solidFill>
              </a:rPr>
              <a:t>Office 365 portal: </a:t>
            </a:r>
            <a:r>
              <a:rPr lang="en-US" sz="2000" dirty="0" smtClean="0">
                <a:solidFill>
                  <a:schemeClr val="bg1">
                    <a:lumMod val="50000"/>
                  </a:schemeClr>
                </a:solidFill>
              </a:rPr>
              <a:t>portal.office.com</a:t>
            </a:r>
            <a:endParaRPr lang="sl-SI" sz="2000" dirty="0" smtClean="0">
              <a:solidFill>
                <a:schemeClr val="bg1">
                  <a:lumMod val="50000"/>
                </a:schemeClr>
              </a:solidFill>
            </a:endParaRPr>
          </a:p>
          <a:p>
            <a:pPr marL="228600" lvl="0" indent="-228600" algn="l" rtl="0">
              <a:lnSpc>
                <a:spcPct val="70000"/>
              </a:lnSpc>
              <a:spcBef>
                <a:spcPts val="0"/>
              </a:spcBef>
              <a:spcAft>
                <a:spcPts val="0"/>
              </a:spcAft>
              <a:buClr>
                <a:schemeClr val="dk1"/>
              </a:buClr>
              <a:buSzPts val="2170"/>
              <a:buChar char="•"/>
            </a:pPr>
            <a:endParaRPr sz="2000" dirty="0">
              <a:solidFill>
                <a:schemeClr val="bg1">
                  <a:lumMod val="50000"/>
                </a:schemeClr>
              </a:solidFill>
            </a:endParaRPr>
          </a:p>
          <a:p>
            <a:pPr marL="228600" lvl="0" indent="-228600" algn="l" rtl="0">
              <a:lnSpc>
                <a:spcPct val="70000"/>
              </a:lnSpc>
              <a:spcBef>
                <a:spcPts val="1000"/>
              </a:spcBef>
              <a:spcAft>
                <a:spcPts val="0"/>
              </a:spcAft>
              <a:buClr>
                <a:schemeClr val="dk1"/>
              </a:buClr>
              <a:buSzPts val="2170"/>
              <a:buChar char="•"/>
            </a:pPr>
            <a:r>
              <a:rPr lang="en-US" sz="2000" dirty="0">
                <a:solidFill>
                  <a:schemeClr val="bg1">
                    <a:lumMod val="50000"/>
                  </a:schemeClr>
                </a:solidFill>
              </a:rPr>
              <a:t>Username: </a:t>
            </a:r>
            <a:r>
              <a:rPr lang="en-US" sz="2000" dirty="0" smtClean="0">
                <a:solidFill>
                  <a:schemeClr val="bg1">
                    <a:lumMod val="50000"/>
                  </a:schemeClr>
                </a:solidFill>
                <a:hlinkClick r:id="rId3"/>
              </a:rPr>
              <a:t>studentID@student.upr.si</a:t>
            </a:r>
            <a:r>
              <a:rPr lang="sl-SI" sz="2000" dirty="0" smtClean="0">
                <a:solidFill>
                  <a:schemeClr val="bg1">
                    <a:lumMod val="50000"/>
                  </a:schemeClr>
                </a:solidFill>
              </a:rPr>
              <a:t> </a:t>
            </a:r>
          </a:p>
          <a:p>
            <a:pPr marL="0" lvl="0" indent="0" algn="l" rtl="0">
              <a:lnSpc>
                <a:spcPct val="70000"/>
              </a:lnSpc>
              <a:spcBef>
                <a:spcPts val="1000"/>
              </a:spcBef>
              <a:spcAft>
                <a:spcPts val="0"/>
              </a:spcAft>
              <a:buClr>
                <a:schemeClr val="dk1"/>
              </a:buClr>
              <a:buSzPts val="2170"/>
              <a:buNone/>
            </a:pPr>
            <a:endParaRPr sz="2000" dirty="0">
              <a:solidFill>
                <a:schemeClr val="bg1">
                  <a:lumMod val="50000"/>
                </a:schemeClr>
              </a:solidFill>
            </a:endParaRPr>
          </a:p>
          <a:p>
            <a:pPr marL="228600" lvl="0" indent="-228600" algn="l" rtl="0">
              <a:lnSpc>
                <a:spcPct val="70000"/>
              </a:lnSpc>
              <a:spcBef>
                <a:spcPts val="1000"/>
              </a:spcBef>
              <a:spcAft>
                <a:spcPts val="0"/>
              </a:spcAft>
              <a:buClr>
                <a:schemeClr val="dk1"/>
              </a:buClr>
              <a:buSzPts val="2170"/>
              <a:buChar char="•"/>
            </a:pPr>
            <a:r>
              <a:rPr lang="en-US" sz="2000" dirty="0">
                <a:solidFill>
                  <a:schemeClr val="bg1">
                    <a:lumMod val="50000"/>
                  </a:schemeClr>
                </a:solidFill>
              </a:rPr>
              <a:t>Password: the same as for the ŠIS</a:t>
            </a:r>
            <a:endParaRPr sz="2000" dirty="0">
              <a:solidFill>
                <a:schemeClr val="bg1">
                  <a:lumMod val="50000"/>
                </a:schemeClr>
              </a:solidFill>
            </a:endParaRPr>
          </a:p>
          <a:p>
            <a:pPr marL="685800" lvl="1" indent="-228600" algn="l" rtl="0">
              <a:lnSpc>
                <a:spcPct val="70000"/>
              </a:lnSpc>
              <a:spcBef>
                <a:spcPts val="500"/>
              </a:spcBef>
              <a:spcAft>
                <a:spcPts val="0"/>
              </a:spcAft>
              <a:buClr>
                <a:schemeClr val="dk1"/>
              </a:buClr>
              <a:buSzPts val="1860"/>
              <a:buChar char="•"/>
            </a:pPr>
            <a:r>
              <a:rPr lang="en-US" sz="2000" dirty="0">
                <a:solidFill>
                  <a:schemeClr val="bg1">
                    <a:lumMod val="50000"/>
                  </a:schemeClr>
                </a:solidFill>
              </a:rPr>
              <a:t>If you changed your SIS password, it is very likely that the email password has not been changed - check!</a:t>
            </a:r>
            <a:endParaRPr sz="2000" dirty="0">
              <a:solidFill>
                <a:schemeClr val="bg1">
                  <a:lumMod val="50000"/>
                </a:schemeClr>
              </a:solidFill>
            </a:endParaRPr>
          </a:p>
          <a:p>
            <a:pPr marL="685800" lvl="1" indent="-110490" algn="l" rtl="0">
              <a:lnSpc>
                <a:spcPct val="70000"/>
              </a:lnSpc>
              <a:spcBef>
                <a:spcPts val="500"/>
              </a:spcBef>
              <a:spcAft>
                <a:spcPts val="0"/>
              </a:spcAft>
              <a:buClr>
                <a:schemeClr val="dk1"/>
              </a:buClr>
              <a:buSzPts val="1860"/>
              <a:buNone/>
            </a:pPr>
            <a:endParaRPr sz="2000" dirty="0">
              <a:solidFill>
                <a:schemeClr val="bg1">
                  <a:lumMod val="50000"/>
                </a:schemeClr>
              </a:solidFill>
            </a:endParaRPr>
          </a:p>
          <a:p>
            <a:pPr marL="228600" lvl="0" indent="-228600" algn="l" rtl="0">
              <a:lnSpc>
                <a:spcPct val="70000"/>
              </a:lnSpc>
              <a:spcBef>
                <a:spcPts val="1000"/>
              </a:spcBef>
              <a:spcAft>
                <a:spcPts val="0"/>
              </a:spcAft>
              <a:buClr>
                <a:schemeClr val="dk1"/>
              </a:buClr>
              <a:buSzPts val="2170"/>
              <a:buChar char="•"/>
            </a:pPr>
            <a:r>
              <a:rPr lang="en-US" sz="2000" dirty="0">
                <a:solidFill>
                  <a:schemeClr val="bg1">
                    <a:lumMod val="50000"/>
                  </a:schemeClr>
                </a:solidFill>
              </a:rPr>
              <a:t>E-mail address: </a:t>
            </a:r>
            <a:r>
              <a:rPr lang="en-US" sz="2000" b="1" u="sng" dirty="0" smtClean="0">
                <a:solidFill>
                  <a:schemeClr val="bg1">
                    <a:lumMod val="50000"/>
                  </a:schemeClr>
                </a:solidFill>
                <a:hlinkClick r:id="rId3"/>
              </a:rPr>
              <a:t>studentID@student.upr.si</a:t>
            </a:r>
            <a:endParaRPr lang="sl-SI" sz="2000" b="1" u="sng" dirty="0" smtClean="0">
              <a:solidFill>
                <a:schemeClr val="bg1">
                  <a:lumMod val="50000"/>
                </a:schemeClr>
              </a:solidFill>
            </a:endParaRPr>
          </a:p>
          <a:p>
            <a:pPr marL="0" lvl="0" indent="0" algn="l" rtl="0">
              <a:lnSpc>
                <a:spcPct val="70000"/>
              </a:lnSpc>
              <a:spcBef>
                <a:spcPts val="1000"/>
              </a:spcBef>
              <a:spcAft>
                <a:spcPts val="0"/>
              </a:spcAft>
              <a:buClr>
                <a:schemeClr val="dk1"/>
              </a:buClr>
              <a:buSzPts val="2170"/>
              <a:buNone/>
            </a:pPr>
            <a:endParaRPr sz="2000" b="1" dirty="0">
              <a:solidFill>
                <a:schemeClr val="bg1">
                  <a:lumMod val="50000"/>
                </a:schemeClr>
              </a:solidFill>
            </a:endParaRPr>
          </a:p>
          <a:p>
            <a:pPr marL="228600" lvl="0" indent="-228600" algn="l" rtl="0">
              <a:lnSpc>
                <a:spcPct val="70000"/>
              </a:lnSpc>
              <a:spcBef>
                <a:spcPts val="1000"/>
              </a:spcBef>
              <a:spcAft>
                <a:spcPts val="0"/>
              </a:spcAft>
              <a:buClr>
                <a:schemeClr val="dk1"/>
              </a:buClr>
              <a:buSzPts val="2170"/>
              <a:buChar char="•"/>
            </a:pPr>
            <a:r>
              <a:rPr lang="en-US" sz="2000" dirty="0">
                <a:solidFill>
                  <a:schemeClr val="bg1">
                    <a:lumMod val="50000"/>
                  </a:schemeClr>
                </a:solidFill>
              </a:rPr>
              <a:t>Instructions for e-mail client settings: : </a:t>
            </a:r>
            <a:r>
              <a:rPr lang="en-US" sz="2000" u="sng" dirty="0">
                <a:solidFill>
                  <a:schemeClr val="bg1">
                    <a:lumMod val="50000"/>
                  </a:schemeClr>
                </a:solidFill>
                <a:hlinkClick r:id="rId4"/>
              </a:rPr>
              <a:t>https://medium.com/@neurosnap/how-to-send-and-receive-email-using-gmail-or-inbox-from-outlook-office365-64c0c4ecccf8</a:t>
            </a:r>
            <a:r>
              <a:rPr lang="en-US" sz="2000" dirty="0">
                <a:solidFill>
                  <a:schemeClr val="bg1">
                    <a:lumMod val="50000"/>
                  </a:schemeClr>
                </a:solidFill>
              </a:rPr>
              <a:t> </a:t>
            </a:r>
            <a:endParaRPr sz="2000" dirty="0">
              <a:solidFill>
                <a:schemeClr val="bg1">
                  <a:lumMod val="50000"/>
                </a:schemeClr>
              </a:solidFill>
            </a:endParaRPr>
          </a:p>
        </p:txBody>
      </p:sp>
      <p:sp>
        <p:nvSpPr>
          <p:cNvPr id="135" name="Google Shape;135;p7"/>
          <p:cNvSpPr txBox="1">
            <a:spLocks noGrp="1"/>
          </p:cNvSpPr>
          <p:nvPr>
            <p:ph type="body" idx="2"/>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170"/>
              <a:buChar char="•"/>
            </a:pPr>
            <a:r>
              <a:rPr lang="en-US" sz="2000" dirty="0"/>
              <a:t>Office 365 portal: </a:t>
            </a:r>
            <a:r>
              <a:rPr lang="en-US" sz="2000" dirty="0" smtClean="0"/>
              <a:t>portal.office.com</a:t>
            </a:r>
            <a:endParaRPr lang="sl-SI" sz="2000" dirty="0" smtClean="0"/>
          </a:p>
          <a:p>
            <a:pPr marL="0" lvl="0" indent="0" algn="l" rtl="0">
              <a:lnSpc>
                <a:spcPct val="70000"/>
              </a:lnSpc>
              <a:spcBef>
                <a:spcPts val="0"/>
              </a:spcBef>
              <a:spcAft>
                <a:spcPts val="0"/>
              </a:spcAft>
              <a:buClr>
                <a:schemeClr val="dk1"/>
              </a:buClr>
              <a:buSzPts val="2170"/>
              <a:buNone/>
            </a:pPr>
            <a:endParaRPr sz="2000" dirty="0"/>
          </a:p>
          <a:p>
            <a:pPr marL="228600" lvl="0" indent="-228600" algn="l" rtl="0">
              <a:lnSpc>
                <a:spcPct val="70000"/>
              </a:lnSpc>
              <a:spcBef>
                <a:spcPts val="1000"/>
              </a:spcBef>
              <a:spcAft>
                <a:spcPts val="0"/>
              </a:spcAft>
              <a:buClr>
                <a:schemeClr val="dk1"/>
              </a:buClr>
              <a:buSzPts val="2170"/>
              <a:buChar char="•"/>
            </a:pPr>
            <a:r>
              <a:rPr lang="en-US" sz="2000" dirty="0" err="1" smtClean="0"/>
              <a:t>Uporabniško</a:t>
            </a:r>
            <a:r>
              <a:rPr lang="sl-SI" sz="2000" dirty="0" smtClean="0"/>
              <a:t> ime</a:t>
            </a:r>
            <a:r>
              <a:rPr lang="en-US" sz="2000" dirty="0" smtClean="0"/>
              <a:t>: </a:t>
            </a:r>
            <a:r>
              <a:rPr lang="en-US" sz="2000" dirty="0" smtClean="0">
                <a:hlinkClick r:id="rId3"/>
              </a:rPr>
              <a:t>studentID@student.upr.si</a:t>
            </a:r>
            <a:endParaRPr lang="sl-SI" sz="2000" dirty="0" smtClean="0"/>
          </a:p>
          <a:p>
            <a:pPr marL="0" lvl="0" indent="0" algn="l" rtl="0">
              <a:lnSpc>
                <a:spcPct val="70000"/>
              </a:lnSpc>
              <a:spcBef>
                <a:spcPts val="1000"/>
              </a:spcBef>
              <a:spcAft>
                <a:spcPts val="0"/>
              </a:spcAft>
              <a:buClr>
                <a:schemeClr val="dk1"/>
              </a:buClr>
              <a:buSzPts val="2170"/>
              <a:buNone/>
            </a:pPr>
            <a:endParaRPr sz="2000" dirty="0"/>
          </a:p>
          <a:p>
            <a:pPr marL="228600" lvl="0" indent="-228600" algn="l" rtl="0">
              <a:lnSpc>
                <a:spcPct val="70000"/>
              </a:lnSpc>
              <a:spcBef>
                <a:spcPts val="1000"/>
              </a:spcBef>
              <a:spcAft>
                <a:spcPts val="0"/>
              </a:spcAft>
              <a:buClr>
                <a:schemeClr val="dk1"/>
              </a:buClr>
              <a:buSzPts val="2170"/>
              <a:buChar char="•"/>
            </a:pPr>
            <a:r>
              <a:rPr lang="en-US" sz="2000" dirty="0" err="1"/>
              <a:t>Geslo</a:t>
            </a:r>
            <a:r>
              <a:rPr lang="en-US" sz="2000" dirty="0"/>
              <a:t>: </a:t>
            </a:r>
            <a:r>
              <a:rPr lang="en-US" sz="2000" dirty="0" err="1"/>
              <a:t>enako</a:t>
            </a:r>
            <a:r>
              <a:rPr lang="en-US" sz="2000" dirty="0"/>
              <a:t> </a:t>
            </a:r>
            <a:r>
              <a:rPr lang="en-US" sz="2000" dirty="0" err="1"/>
              <a:t>kot</a:t>
            </a:r>
            <a:r>
              <a:rPr lang="en-US" sz="2000" dirty="0"/>
              <a:t> </a:t>
            </a:r>
            <a:r>
              <a:rPr lang="en-US" sz="2000" dirty="0" err="1"/>
              <a:t>ste</a:t>
            </a:r>
            <a:r>
              <a:rPr lang="en-US" sz="2000" dirty="0"/>
              <a:t> </a:t>
            </a:r>
            <a:r>
              <a:rPr lang="en-US" sz="2000" dirty="0" err="1"/>
              <a:t>ga</a:t>
            </a:r>
            <a:r>
              <a:rPr lang="en-US" sz="2000" dirty="0"/>
              <a:t> </a:t>
            </a:r>
            <a:r>
              <a:rPr lang="en-US" sz="2000" dirty="0" err="1"/>
              <a:t>prejeli</a:t>
            </a:r>
            <a:r>
              <a:rPr lang="en-US" sz="2000" dirty="0"/>
              <a:t> </a:t>
            </a:r>
            <a:r>
              <a:rPr lang="en-US" sz="2000" dirty="0" err="1"/>
              <a:t>za</a:t>
            </a:r>
            <a:r>
              <a:rPr lang="en-US" sz="2000" dirty="0"/>
              <a:t> ŠIS</a:t>
            </a:r>
            <a:endParaRPr sz="2000" dirty="0"/>
          </a:p>
          <a:p>
            <a:pPr marL="685800" lvl="1" indent="-228600" algn="l" rtl="0">
              <a:lnSpc>
                <a:spcPct val="70000"/>
              </a:lnSpc>
              <a:spcBef>
                <a:spcPts val="500"/>
              </a:spcBef>
              <a:spcAft>
                <a:spcPts val="0"/>
              </a:spcAft>
              <a:buClr>
                <a:schemeClr val="dk1"/>
              </a:buClr>
              <a:buSzPts val="1860"/>
              <a:buChar char="•"/>
            </a:pPr>
            <a:r>
              <a:rPr lang="en-US" sz="2000" dirty="0" err="1"/>
              <a:t>Če</a:t>
            </a:r>
            <a:r>
              <a:rPr lang="en-US" sz="2000" dirty="0"/>
              <a:t> </a:t>
            </a:r>
            <a:r>
              <a:rPr lang="en-US" sz="2000" dirty="0" err="1"/>
              <a:t>ste</a:t>
            </a:r>
            <a:r>
              <a:rPr lang="en-US" sz="2000" dirty="0"/>
              <a:t> </a:t>
            </a:r>
            <a:r>
              <a:rPr lang="en-US" sz="2000" dirty="0" err="1"/>
              <a:t>spremenili</a:t>
            </a:r>
            <a:r>
              <a:rPr lang="en-US" sz="2000" dirty="0"/>
              <a:t> </a:t>
            </a:r>
            <a:r>
              <a:rPr lang="en-US" sz="2000" dirty="0" err="1"/>
              <a:t>geslo</a:t>
            </a:r>
            <a:r>
              <a:rPr lang="en-US" sz="2000" dirty="0"/>
              <a:t> </a:t>
            </a:r>
            <a:r>
              <a:rPr lang="en-US" sz="2000" dirty="0" err="1"/>
              <a:t>za</a:t>
            </a:r>
            <a:r>
              <a:rPr lang="en-US" sz="2000" dirty="0"/>
              <a:t> ŠIS, je </a:t>
            </a:r>
            <a:r>
              <a:rPr lang="en-US" sz="2000" dirty="0" err="1"/>
              <a:t>zelo</a:t>
            </a:r>
            <a:r>
              <a:rPr lang="en-US" sz="2000" dirty="0"/>
              <a:t> </a:t>
            </a:r>
            <a:r>
              <a:rPr lang="en-US" sz="2000" dirty="0" err="1"/>
              <a:t>verjetno</a:t>
            </a:r>
            <a:r>
              <a:rPr lang="en-US" sz="2000" dirty="0"/>
              <a:t>, da </a:t>
            </a:r>
            <a:r>
              <a:rPr lang="en-US" sz="2000" dirty="0" err="1"/>
              <a:t>geslo</a:t>
            </a:r>
            <a:r>
              <a:rPr lang="en-US" sz="2000" dirty="0"/>
              <a:t> </a:t>
            </a:r>
            <a:r>
              <a:rPr lang="en-US" sz="2000" dirty="0" err="1"/>
              <a:t>za</a:t>
            </a:r>
            <a:r>
              <a:rPr lang="en-US" sz="2000" dirty="0"/>
              <a:t> </a:t>
            </a:r>
            <a:r>
              <a:rPr lang="en-US" sz="2000" dirty="0" err="1"/>
              <a:t>elektronsko</a:t>
            </a:r>
            <a:r>
              <a:rPr lang="en-US" sz="2000" dirty="0"/>
              <a:t> </a:t>
            </a:r>
            <a:r>
              <a:rPr lang="en-US" sz="2000" dirty="0" err="1"/>
              <a:t>pošto</a:t>
            </a:r>
            <a:r>
              <a:rPr lang="en-US" sz="2000" dirty="0"/>
              <a:t> </a:t>
            </a:r>
            <a:r>
              <a:rPr lang="en-US" sz="2000" dirty="0" err="1"/>
              <a:t>ni</a:t>
            </a:r>
            <a:r>
              <a:rPr lang="en-US" sz="2000" dirty="0"/>
              <a:t> </a:t>
            </a:r>
            <a:r>
              <a:rPr lang="en-US" sz="2000" dirty="0" err="1"/>
              <a:t>bilo</a:t>
            </a:r>
            <a:r>
              <a:rPr lang="en-US" sz="2000" dirty="0"/>
              <a:t> </a:t>
            </a:r>
            <a:r>
              <a:rPr lang="en-US" sz="2000" dirty="0" err="1"/>
              <a:t>spremenjeno</a:t>
            </a:r>
            <a:r>
              <a:rPr lang="en-US" sz="2000" dirty="0"/>
              <a:t> - </a:t>
            </a:r>
            <a:r>
              <a:rPr lang="en-US" sz="2000" dirty="0" err="1"/>
              <a:t>preveri</a:t>
            </a:r>
            <a:r>
              <a:rPr lang="en-US" sz="2000" dirty="0"/>
              <a:t>!</a:t>
            </a:r>
            <a:endParaRPr sz="2000" dirty="0"/>
          </a:p>
          <a:p>
            <a:pPr marL="685800" lvl="1" indent="-110490" algn="l" rtl="0">
              <a:lnSpc>
                <a:spcPct val="70000"/>
              </a:lnSpc>
              <a:spcBef>
                <a:spcPts val="500"/>
              </a:spcBef>
              <a:spcAft>
                <a:spcPts val="0"/>
              </a:spcAft>
              <a:buClr>
                <a:schemeClr val="dk1"/>
              </a:buClr>
              <a:buSzPts val="1860"/>
              <a:buNone/>
            </a:pPr>
            <a:endParaRPr sz="2000" dirty="0"/>
          </a:p>
          <a:p>
            <a:pPr marL="228600" lvl="0" indent="-228600" algn="l" rtl="0">
              <a:lnSpc>
                <a:spcPct val="70000"/>
              </a:lnSpc>
              <a:spcBef>
                <a:spcPts val="1000"/>
              </a:spcBef>
              <a:spcAft>
                <a:spcPts val="0"/>
              </a:spcAft>
              <a:buClr>
                <a:schemeClr val="dk1"/>
              </a:buClr>
              <a:buSzPts val="2170"/>
              <a:buChar char="•"/>
            </a:pPr>
            <a:r>
              <a:rPr lang="en-US" sz="2000" dirty="0"/>
              <a:t>E-</a:t>
            </a:r>
            <a:r>
              <a:rPr lang="en-US" sz="2000" dirty="0" err="1"/>
              <a:t>poštni</a:t>
            </a:r>
            <a:r>
              <a:rPr lang="en-US" sz="2000" dirty="0"/>
              <a:t> </a:t>
            </a:r>
            <a:r>
              <a:rPr lang="en-US" sz="2000" dirty="0" err="1"/>
              <a:t>naslov</a:t>
            </a:r>
            <a:r>
              <a:rPr lang="en-US" sz="2000" dirty="0"/>
              <a:t>: </a:t>
            </a:r>
            <a:r>
              <a:rPr lang="en-US" sz="2000" b="1" u="sng" dirty="0" smtClean="0">
                <a:solidFill>
                  <a:schemeClr val="hlink"/>
                </a:solidFill>
                <a:hlinkClick r:id="rId3"/>
              </a:rPr>
              <a:t>studentID@student.upr.si</a:t>
            </a:r>
            <a:endParaRPr lang="sl-SI" sz="2000" b="1" u="sng" dirty="0" smtClean="0">
              <a:solidFill>
                <a:schemeClr val="hlink"/>
              </a:solidFill>
            </a:endParaRPr>
          </a:p>
          <a:p>
            <a:pPr marL="0" lvl="0" indent="0" algn="l" rtl="0">
              <a:lnSpc>
                <a:spcPct val="70000"/>
              </a:lnSpc>
              <a:spcBef>
                <a:spcPts val="1000"/>
              </a:spcBef>
              <a:spcAft>
                <a:spcPts val="0"/>
              </a:spcAft>
              <a:buClr>
                <a:schemeClr val="dk1"/>
              </a:buClr>
              <a:buSzPts val="2170"/>
              <a:buNone/>
            </a:pPr>
            <a:endParaRPr sz="2000" b="1" dirty="0"/>
          </a:p>
          <a:p>
            <a:pPr marL="228600" lvl="0" indent="-228600" algn="l" rtl="0">
              <a:lnSpc>
                <a:spcPct val="70000"/>
              </a:lnSpc>
              <a:spcBef>
                <a:spcPts val="1000"/>
              </a:spcBef>
              <a:spcAft>
                <a:spcPts val="0"/>
              </a:spcAft>
              <a:buClr>
                <a:schemeClr val="dk1"/>
              </a:buClr>
              <a:buSzPts val="2170"/>
              <a:buChar char="•"/>
            </a:pPr>
            <a:r>
              <a:rPr lang="en-US" sz="2000" dirty="0" err="1"/>
              <a:t>Navodila</a:t>
            </a:r>
            <a:r>
              <a:rPr lang="en-US" sz="2000" dirty="0"/>
              <a:t>, </a:t>
            </a:r>
            <a:r>
              <a:rPr lang="en-US" sz="2000" dirty="0" err="1"/>
              <a:t>za</a:t>
            </a:r>
            <a:r>
              <a:rPr lang="en-US" sz="2000" dirty="0"/>
              <a:t> </a:t>
            </a:r>
            <a:r>
              <a:rPr lang="en-US" sz="2000" dirty="0" err="1"/>
              <a:t>nastavitve</a:t>
            </a:r>
            <a:r>
              <a:rPr lang="en-US" sz="2000" dirty="0"/>
              <a:t> </a:t>
            </a:r>
            <a:r>
              <a:rPr lang="en-US" sz="2000" dirty="0" err="1"/>
              <a:t>poštnega</a:t>
            </a:r>
            <a:r>
              <a:rPr lang="en-US" sz="2000" dirty="0"/>
              <a:t> </a:t>
            </a:r>
            <a:r>
              <a:rPr lang="en-US" sz="2000" dirty="0" err="1"/>
              <a:t>odjemalca</a:t>
            </a:r>
            <a:r>
              <a:rPr lang="en-US" sz="2000" dirty="0"/>
              <a:t>: </a:t>
            </a:r>
            <a:r>
              <a:rPr lang="en-US" sz="2000" u="sng" dirty="0">
                <a:solidFill>
                  <a:schemeClr val="hlink"/>
                </a:solidFill>
                <a:hlinkClick r:id="rId4"/>
              </a:rPr>
              <a:t>https://medium.com/@neurosnap/how-to-send-and-receive-email-using-gmail-or-inbox-from-outlook-office365-64c0c4ecccf8</a:t>
            </a:r>
            <a:r>
              <a:rPr lang="en-US" sz="2000" dirty="0"/>
              <a:t> </a:t>
            </a:r>
            <a:endParaRPr sz="2000" dirty="0"/>
          </a:p>
          <a:p>
            <a:pPr marL="228600" lvl="0" indent="-90804" algn="l" rtl="0">
              <a:lnSpc>
                <a:spcPct val="70000"/>
              </a:lnSpc>
              <a:spcBef>
                <a:spcPts val="1000"/>
              </a:spcBef>
              <a:spcAft>
                <a:spcPts val="0"/>
              </a:spcAft>
              <a:buClr>
                <a:schemeClr val="dk1"/>
              </a:buClr>
              <a:buSzPts val="2170"/>
              <a:buNone/>
            </a:pPr>
            <a:endParaRPr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1" name="Google Shape;14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2" name="Google Shape;142;p8"/>
          <p:cNvPicPr preferRelativeResize="0"/>
          <p:nvPr/>
        </p:nvPicPr>
        <p:blipFill rotWithShape="1">
          <a:blip r:embed="rId3">
            <a:alphaModFix/>
          </a:blip>
          <a:srcRect b="5554"/>
          <a:stretch/>
        </p:blipFill>
        <p:spPr>
          <a:xfrm>
            <a:off x="-292100" y="0"/>
            <a:ext cx="12909176" cy="6858000"/>
          </a:xfrm>
          <a:prstGeom prst="rect">
            <a:avLst/>
          </a:prstGeom>
          <a:noFill/>
          <a:ln>
            <a:noFill/>
          </a:ln>
        </p:spPr>
      </p:pic>
      <p:sp>
        <p:nvSpPr>
          <p:cNvPr id="143" name="Google Shape;143;p8"/>
          <p:cNvSpPr txBox="1"/>
          <p:nvPr/>
        </p:nvSpPr>
        <p:spPr>
          <a:xfrm>
            <a:off x="4225529" y="3070554"/>
            <a:ext cx="3095206" cy="307736"/>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u="none" strike="noStrike" cap="none"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3400"/>
            </a:pPr>
            <a:r>
              <a:rPr lang="en-US" dirty="0" err="1">
                <a:solidFill>
                  <a:srgbClr val="2E75B5"/>
                </a:solidFill>
                <a:latin typeface="Calibri" panose="020F0502020204030204" pitchFamily="34" charset="0"/>
                <a:cs typeface="Calibri" panose="020F0502020204030204" pitchFamily="34" charset="0"/>
              </a:rPr>
              <a:t>Nastavitve</a:t>
            </a:r>
            <a:r>
              <a:rPr lang="en-US" dirty="0">
                <a:solidFill>
                  <a:srgbClr val="2E75B5"/>
                </a:solidFill>
                <a:latin typeface="Calibri" panose="020F0502020204030204" pitchFamily="34" charset="0"/>
                <a:cs typeface="Calibri" panose="020F0502020204030204" pitchFamily="34" charset="0"/>
              </a:rPr>
              <a:t> </a:t>
            </a:r>
            <a:r>
              <a:rPr lang="en-US" dirty="0" err="1">
                <a:solidFill>
                  <a:srgbClr val="2E75B5"/>
                </a:solidFill>
                <a:latin typeface="Calibri" panose="020F0502020204030204" pitchFamily="34" charset="0"/>
                <a:cs typeface="Calibri" panose="020F0502020204030204" pitchFamily="34" charset="0"/>
              </a:rPr>
              <a:t>za</a:t>
            </a:r>
            <a:r>
              <a:rPr lang="en-US" dirty="0">
                <a:solidFill>
                  <a:srgbClr val="2E75B5"/>
                </a:solidFill>
                <a:latin typeface="Calibri" panose="020F0502020204030204" pitchFamily="34" charset="0"/>
                <a:cs typeface="Calibri" panose="020F0502020204030204" pitchFamily="34" charset="0"/>
              </a:rPr>
              <a:t> </a:t>
            </a:r>
            <a:r>
              <a:rPr lang="en-US" dirty="0" err="1">
                <a:solidFill>
                  <a:srgbClr val="2E75B5"/>
                </a:solidFill>
                <a:latin typeface="Calibri" panose="020F0502020204030204" pitchFamily="34" charset="0"/>
                <a:cs typeface="Calibri" panose="020F0502020204030204" pitchFamily="34" charset="0"/>
              </a:rPr>
              <a:t>poštne</a:t>
            </a:r>
            <a:r>
              <a:rPr lang="en-US" dirty="0">
                <a:solidFill>
                  <a:srgbClr val="2E75B5"/>
                </a:solidFill>
                <a:latin typeface="Calibri" panose="020F0502020204030204" pitchFamily="34" charset="0"/>
                <a:cs typeface="Calibri" panose="020F0502020204030204" pitchFamily="34" charset="0"/>
              </a:rPr>
              <a:t> </a:t>
            </a:r>
            <a:r>
              <a:rPr lang="en-US" dirty="0" err="1" smtClean="0">
                <a:solidFill>
                  <a:srgbClr val="2E75B5"/>
                </a:solidFill>
                <a:latin typeface="Calibri" panose="020F0502020204030204" pitchFamily="34" charset="0"/>
                <a:cs typeface="Calibri" panose="020F0502020204030204" pitchFamily="34" charset="0"/>
              </a:rPr>
              <a:t>odjemalce</a:t>
            </a:r>
            <a:r>
              <a:rPr lang="sl-SI" dirty="0" smtClean="0">
                <a:solidFill>
                  <a:srgbClr val="2E75B5"/>
                </a:solidFill>
                <a:latin typeface="Calibri" panose="020F0502020204030204" pitchFamily="34" charset="0"/>
                <a:cs typeface="Calibri" panose="020F0502020204030204" pitchFamily="34" charset="0"/>
              </a:rPr>
              <a:t> </a:t>
            </a:r>
            <a:br>
              <a:rPr lang="sl-SI" dirty="0" smtClean="0">
                <a:solidFill>
                  <a:srgbClr val="2E75B5"/>
                </a:solidFill>
                <a:latin typeface="Calibri" panose="020F0502020204030204" pitchFamily="34" charset="0"/>
                <a:cs typeface="Calibri" panose="020F0502020204030204" pitchFamily="34" charset="0"/>
              </a:rPr>
            </a:br>
            <a:r>
              <a:rPr lang="sl-SI"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dirty="0" smtClean="0">
                <a:solidFill>
                  <a:schemeClr val="accent1">
                    <a:lumMod val="60000"/>
                    <a:lumOff val="40000"/>
                  </a:schemeClr>
                </a:solidFill>
                <a:latin typeface="Calibri" panose="020F0502020204030204" pitchFamily="34" charset="0"/>
                <a:cs typeface="Calibri" panose="020F0502020204030204" pitchFamily="34" charset="0"/>
              </a:rPr>
              <a:t>Settings </a:t>
            </a:r>
            <a:r>
              <a:rPr lang="en-US" dirty="0">
                <a:solidFill>
                  <a:schemeClr val="accent1">
                    <a:lumMod val="60000"/>
                    <a:lumOff val="40000"/>
                  </a:schemeClr>
                </a:solidFill>
                <a:latin typeface="Calibri" panose="020F0502020204030204" pitchFamily="34" charset="0"/>
                <a:cs typeface="Calibri" panose="020F0502020204030204" pitchFamily="34" charset="0"/>
              </a:rPr>
              <a:t>for email </a:t>
            </a:r>
            <a:r>
              <a:rPr lang="en-US" dirty="0" smtClean="0">
                <a:solidFill>
                  <a:schemeClr val="accent1">
                    <a:lumMod val="60000"/>
                    <a:lumOff val="40000"/>
                  </a:schemeClr>
                </a:solidFill>
                <a:latin typeface="Calibri" panose="020F0502020204030204" pitchFamily="34" charset="0"/>
                <a:cs typeface="Calibri" panose="020F0502020204030204" pitchFamily="34" charset="0"/>
              </a:rPr>
              <a:t>clients</a:t>
            </a:r>
            <a:endParaRPr dirty="0">
              <a:solidFill>
                <a:schemeClr val="accent1">
                  <a:lumMod val="60000"/>
                  <a:lumOff val="40000"/>
                </a:schemeClr>
              </a:solidFill>
              <a:latin typeface="Calibri" panose="020F0502020204030204" pitchFamily="34" charset="0"/>
              <a:cs typeface="Calibri" panose="020F0502020204030204" pitchFamily="34" charset="0"/>
            </a:endParaRPr>
          </a:p>
        </p:txBody>
      </p:sp>
      <p:graphicFrame>
        <p:nvGraphicFramePr>
          <p:cNvPr id="149" name="Google Shape;149;p9"/>
          <p:cNvGraphicFramePr/>
          <p:nvPr>
            <p:extLst>
              <p:ext uri="{D42A27DB-BD31-4B8C-83A1-F6EECF244321}">
                <p14:modId xmlns:p14="http://schemas.microsoft.com/office/powerpoint/2010/main" val="3672195394"/>
              </p:ext>
            </p:extLst>
          </p:nvPr>
        </p:nvGraphicFramePr>
        <p:xfrm>
          <a:off x="660400" y="4759249"/>
          <a:ext cx="10833100" cy="1464529"/>
        </p:xfrm>
        <a:graphic>
          <a:graphicData uri="http://schemas.openxmlformats.org/drawingml/2006/table">
            <a:tbl>
              <a:tblPr>
                <a:noFill/>
                <a:tableStyleId>{87E24AEB-E4A7-4276-8ED5-900C37DDABAC}</a:tableStyleId>
              </a:tblPr>
              <a:tblGrid>
                <a:gridCol w="2708275">
                  <a:extLst>
                    <a:ext uri="{9D8B030D-6E8A-4147-A177-3AD203B41FA5}">
                      <a16:colId xmlns:a16="http://schemas.microsoft.com/office/drawing/2014/main" val="20000"/>
                    </a:ext>
                  </a:extLst>
                </a:gridCol>
                <a:gridCol w="2708275">
                  <a:extLst>
                    <a:ext uri="{9D8B030D-6E8A-4147-A177-3AD203B41FA5}">
                      <a16:colId xmlns:a16="http://schemas.microsoft.com/office/drawing/2014/main" val="20001"/>
                    </a:ext>
                  </a:extLst>
                </a:gridCol>
                <a:gridCol w="2708275">
                  <a:extLst>
                    <a:ext uri="{9D8B030D-6E8A-4147-A177-3AD203B41FA5}">
                      <a16:colId xmlns:a16="http://schemas.microsoft.com/office/drawing/2014/main" val="20002"/>
                    </a:ext>
                  </a:extLst>
                </a:gridCol>
                <a:gridCol w="2708275">
                  <a:extLst>
                    <a:ext uri="{9D8B030D-6E8A-4147-A177-3AD203B41FA5}">
                      <a16:colId xmlns:a16="http://schemas.microsoft.com/office/drawing/2014/main" val="20003"/>
                    </a:ext>
                  </a:extLst>
                </a:gridCol>
              </a:tblGrid>
              <a:tr h="1464529">
                <a:tc>
                  <a:txBody>
                    <a:bodyPr/>
                    <a:lstStyle/>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Office 365</a:t>
                      </a:r>
                      <a:endParaRPr sz="1600" dirty="0"/>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tc>
                  <a:txBody>
                    <a:bodyPr/>
                    <a:lstStyle/>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Server: outlook.office365.com</a:t>
                      </a:r>
                      <a:endParaRPr sz="1600" dirty="0"/>
                    </a:p>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Port: 993</a:t>
                      </a:r>
                      <a:endParaRPr sz="1600" dirty="0"/>
                    </a:p>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Encryption: SSL/TLS</a:t>
                      </a:r>
                      <a:endParaRPr sz="1600" dirty="0"/>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tc>
                  <a:txBody>
                    <a:bodyPr/>
                    <a:lstStyle/>
                    <a:p>
                      <a:pPr marL="0" marR="0" lvl="0" indent="0" algn="l" rtl="0">
                        <a:spcBef>
                          <a:spcPts val="0"/>
                        </a:spcBef>
                        <a:spcAft>
                          <a:spcPts val="0"/>
                        </a:spcAft>
                        <a:buNone/>
                      </a:pPr>
                      <a:r>
                        <a:rPr lang="en-US" sz="2000" u="none" strike="noStrike" cap="none">
                          <a:solidFill>
                            <a:srgbClr val="2F2F2F"/>
                          </a:solidFill>
                          <a:latin typeface="Quattrocento Sans"/>
                          <a:ea typeface="Quattrocento Sans"/>
                          <a:cs typeface="Quattrocento Sans"/>
                          <a:sym typeface="Quattrocento Sans"/>
                        </a:rPr>
                        <a:t>Server: outlook.office365.com</a:t>
                      </a:r>
                      <a:endParaRPr sz="1600"/>
                    </a:p>
                    <a:p>
                      <a:pPr marL="0" marR="0" lvl="0" indent="0" algn="l" rtl="0">
                        <a:spcBef>
                          <a:spcPts val="0"/>
                        </a:spcBef>
                        <a:spcAft>
                          <a:spcPts val="0"/>
                        </a:spcAft>
                        <a:buNone/>
                      </a:pPr>
                      <a:r>
                        <a:rPr lang="en-US" sz="2000" u="none" strike="noStrike" cap="none">
                          <a:solidFill>
                            <a:srgbClr val="2F2F2F"/>
                          </a:solidFill>
                          <a:latin typeface="Quattrocento Sans"/>
                          <a:ea typeface="Quattrocento Sans"/>
                          <a:cs typeface="Quattrocento Sans"/>
                          <a:sym typeface="Quattrocento Sans"/>
                        </a:rPr>
                        <a:t>Port: 995</a:t>
                      </a:r>
                      <a:endParaRPr sz="1600"/>
                    </a:p>
                    <a:p>
                      <a:pPr marL="0" marR="0" lvl="0" indent="0" algn="l" rtl="0">
                        <a:spcBef>
                          <a:spcPts val="0"/>
                        </a:spcBef>
                        <a:spcAft>
                          <a:spcPts val="0"/>
                        </a:spcAft>
                        <a:buNone/>
                      </a:pPr>
                      <a:r>
                        <a:rPr lang="en-US" sz="2000" u="none" strike="noStrike" cap="none">
                          <a:solidFill>
                            <a:srgbClr val="2F2F2F"/>
                          </a:solidFill>
                          <a:latin typeface="Quattrocento Sans"/>
                          <a:ea typeface="Quattrocento Sans"/>
                          <a:cs typeface="Quattrocento Sans"/>
                          <a:sym typeface="Quattrocento Sans"/>
                        </a:rPr>
                        <a:t>Encryption: SSL/TLS</a:t>
                      </a:r>
                      <a:endParaRPr sz="1600"/>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tc>
                  <a:txBody>
                    <a:bodyPr/>
                    <a:lstStyle/>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Server: smtp.office365.com</a:t>
                      </a:r>
                      <a:endParaRPr sz="1600" dirty="0"/>
                    </a:p>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Port: 587</a:t>
                      </a:r>
                      <a:endParaRPr sz="1600" dirty="0"/>
                    </a:p>
                    <a:p>
                      <a:pPr marL="0" marR="0" lvl="0" indent="0" algn="l" rtl="0">
                        <a:spcBef>
                          <a:spcPts val="0"/>
                        </a:spcBef>
                        <a:spcAft>
                          <a:spcPts val="0"/>
                        </a:spcAft>
                        <a:buNone/>
                      </a:pPr>
                      <a:r>
                        <a:rPr lang="en-US" sz="2000" u="none" strike="noStrike" cap="none" dirty="0">
                          <a:solidFill>
                            <a:srgbClr val="2F2F2F"/>
                          </a:solidFill>
                          <a:latin typeface="Quattrocento Sans"/>
                          <a:ea typeface="Quattrocento Sans"/>
                          <a:cs typeface="Quattrocento Sans"/>
                          <a:sym typeface="Quattrocento Sans"/>
                        </a:rPr>
                        <a:t>Encryption: STARTTLS</a:t>
                      </a:r>
                      <a:endParaRPr sz="1600" dirty="0"/>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0"/>
                  </a:ext>
                </a:extLst>
              </a:tr>
            </a:tbl>
          </a:graphicData>
        </a:graphic>
      </p:graphicFrame>
      <p:graphicFrame>
        <p:nvGraphicFramePr>
          <p:cNvPr id="150" name="Google Shape;150;p9"/>
          <p:cNvGraphicFramePr/>
          <p:nvPr>
            <p:extLst>
              <p:ext uri="{D42A27DB-BD31-4B8C-83A1-F6EECF244321}">
                <p14:modId xmlns:p14="http://schemas.microsoft.com/office/powerpoint/2010/main" val="1169773677"/>
              </p:ext>
            </p:extLst>
          </p:nvPr>
        </p:nvGraphicFramePr>
        <p:xfrm>
          <a:off x="660400" y="4254175"/>
          <a:ext cx="10833100" cy="389996"/>
        </p:xfrm>
        <a:graphic>
          <a:graphicData uri="http://schemas.openxmlformats.org/drawingml/2006/table">
            <a:tbl>
              <a:tblPr>
                <a:noFill/>
                <a:tableStyleId>{87E24AEB-E4A7-4276-8ED5-900C37DDABAC}</a:tableStyleId>
              </a:tblPr>
              <a:tblGrid>
                <a:gridCol w="2708275">
                  <a:extLst>
                    <a:ext uri="{9D8B030D-6E8A-4147-A177-3AD203B41FA5}">
                      <a16:colId xmlns:a16="http://schemas.microsoft.com/office/drawing/2014/main" val="20000"/>
                    </a:ext>
                  </a:extLst>
                </a:gridCol>
                <a:gridCol w="2708275">
                  <a:extLst>
                    <a:ext uri="{9D8B030D-6E8A-4147-A177-3AD203B41FA5}">
                      <a16:colId xmlns:a16="http://schemas.microsoft.com/office/drawing/2014/main" val="20001"/>
                    </a:ext>
                  </a:extLst>
                </a:gridCol>
                <a:gridCol w="2708275">
                  <a:extLst>
                    <a:ext uri="{9D8B030D-6E8A-4147-A177-3AD203B41FA5}">
                      <a16:colId xmlns:a16="http://schemas.microsoft.com/office/drawing/2014/main" val="20002"/>
                    </a:ext>
                  </a:extLst>
                </a:gridCol>
                <a:gridCol w="2708275">
                  <a:extLst>
                    <a:ext uri="{9D8B030D-6E8A-4147-A177-3AD203B41FA5}">
                      <a16:colId xmlns:a16="http://schemas.microsoft.com/office/drawing/2014/main" val="20003"/>
                    </a:ext>
                  </a:extLst>
                </a:gridCol>
              </a:tblGrid>
              <a:tr h="358875">
                <a:tc>
                  <a:txBody>
                    <a:bodyPr/>
                    <a:lstStyle/>
                    <a:p>
                      <a:pPr marL="0" marR="0" lvl="0" indent="0" algn="l" rtl="0">
                        <a:spcBef>
                          <a:spcPts val="0"/>
                        </a:spcBef>
                        <a:spcAft>
                          <a:spcPts val="0"/>
                        </a:spcAft>
                        <a:buNone/>
                      </a:pPr>
                      <a:r>
                        <a:rPr lang="en-US" sz="2000" b="1" u="none" strike="noStrike" cap="none">
                          <a:solidFill>
                            <a:srgbClr val="2F2F2F"/>
                          </a:solidFill>
                          <a:latin typeface="Quattrocento Sans"/>
                          <a:ea typeface="Quattrocento Sans"/>
                          <a:cs typeface="Quattrocento Sans"/>
                          <a:sym typeface="Quattrocento Sans"/>
                        </a:rPr>
                        <a:t>Email Provider</a:t>
                      </a:r>
                      <a:endParaRPr sz="2000" u="none" strike="noStrike" cap="none">
                        <a:solidFill>
                          <a:srgbClr val="2F2F2F"/>
                        </a:solidFill>
                        <a:latin typeface="Quattrocento Sans"/>
                        <a:ea typeface="Quattrocento Sans"/>
                        <a:cs typeface="Quattrocento Sans"/>
                        <a:sym typeface="Quattrocento Sans"/>
                      </a:endParaRPr>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u="none" strike="noStrike" cap="none">
                          <a:solidFill>
                            <a:srgbClr val="2F2F2F"/>
                          </a:solidFill>
                          <a:latin typeface="Quattrocento Sans"/>
                          <a:ea typeface="Quattrocento Sans"/>
                          <a:cs typeface="Quattrocento Sans"/>
                          <a:sym typeface="Quattrocento Sans"/>
                        </a:rPr>
                        <a:t>IMAP Settings</a:t>
                      </a:r>
                      <a:endParaRPr sz="2000" u="none" strike="noStrike" cap="none">
                        <a:solidFill>
                          <a:srgbClr val="2F2F2F"/>
                        </a:solidFill>
                        <a:latin typeface="Quattrocento Sans"/>
                        <a:ea typeface="Quattrocento Sans"/>
                        <a:cs typeface="Quattrocento Sans"/>
                        <a:sym typeface="Quattrocento Sans"/>
                      </a:endParaRPr>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u="none" strike="noStrike" cap="none">
                          <a:solidFill>
                            <a:srgbClr val="2F2F2F"/>
                          </a:solidFill>
                          <a:latin typeface="Quattrocento Sans"/>
                          <a:ea typeface="Quattrocento Sans"/>
                          <a:cs typeface="Quattrocento Sans"/>
                          <a:sym typeface="Quattrocento Sans"/>
                        </a:rPr>
                        <a:t>POP Settings</a:t>
                      </a:r>
                      <a:endParaRPr sz="2000" u="none" strike="noStrike" cap="none">
                        <a:solidFill>
                          <a:srgbClr val="2F2F2F"/>
                        </a:solidFill>
                        <a:latin typeface="Quattrocento Sans"/>
                        <a:ea typeface="Quattrocento Sans"/>
                        <a:cs typeface="Quattrocento Sans"/>
                        <a:sym typeface="Quattrocento Sans"/>
                      </a:endParaRPr>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u="none" strike="noStrike" cap="none">
                          <a:solidFill>
                            <a:srgbClr val="2F2F2F"/>
                          </a:solidFill>
                          <a:latin typeface="Quattrocento Sans"/>
                          <a:ea typeface="Quattrocento Sans"/>
                          <a:cs typeface="Quattrocento Sans"/>
                          <a:sym typeface="Quattrocento Sans"/>
                        </a:rPr>
                        <a:t>SMTP Settings</a:t>
                      </a:r>
                      <a:endParaRPr sz="2000" u="none" strike="noStrike" cap="none">
                        <a:solidFill>
                          <a:srgbClr val="2F2F2F"/>
                        </a:solidFill>
                        <a:latin typeface="Quattrocento Sans"/>
                        <a:ea typeface="Quattrocento Sans"/>
                        <a:cs typeface="Quattrocento Sans"/>
                        <a:sym typeface="Quattrocento Sans"/>
                      </a:endParaRPr>
                    </a:p>
                  </a:txBody>
                  <a:tcPr marL="106495" marR="106495" marT="42598" marB="42598">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51" name="Google Shape;151;p9"/>
          <p:cNvSpPr txBox="1"/>
          <p:nvPr/>
        </p:nvSpPr>
        <p:spPr>
          <a:xfrm>
            <a:off x="838200" y="1957977"/>
            <a:ext cx="2082878"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panose="020F0502020204030204" pitchFamily="34" charset="0"/>
                <a:ea typeface="Calibri"/>
                <a:cs typeface="Calibri" panose="020F0502020204030204" pitchFamily="34" charset="0"/>
                <a:sym typeface="Calibri"/>
              </a:rPr>
              <a:t>Mozilla Thunderbird</a:t>
            </a:r>
            <a:endParaRPr sz="20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dirty="0">
                <a:solidFill>
                  <a:schemeClr val="dk1"/>
                </a:solidFill>
                <a:latin typeface="Calibri" panose="020F0502020204030204" pitchFamily="34" charset="0"/>
                <a:ea typeface="Calibri"/>
                <a:cs typeface="Calibri" panose="020F0502020204030204" pitchFamily="34" charset="0"/>
                <a:sym typeface="Calibri"/>
              </a:rPr>
              <a:t>MS Outlook</a:t>
            </a:r>
            <a:endParaRPr sz="20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dirty="0">
                <a:solidFill>
                  <a:schemeClr val="dk1"/>
                </a:solidFill>
                <a:latin typeface="Calibri" panose="020F0502020204030204" pitchFamily="34" charset="0"/>
                <a:ea typeface="Calibri"/>
                <a:cs typeface="Calibri" panose="020F0502020204030204" pitchFamily="34" charset="0"/>
                <a:sym typeface="Calibri"/>
              </a:rPr>
              <a:t>K-9</a:t>
            </a:r>
            <a:endParaRPr sz="20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dirty="0">
                <a:solidFill>
                  <a:schemeClr val="dk1"/>
                </a:solidFill>
                <a:latin typeface="Calibri" panose="020F0502020204030204" pitchFamily="34" charset="0"/>
                <a:ea typeface="Calibri"/>
                <a:cs typeface="Calibri" panose="020F0502020204030204" pitchFamily="34" charset="0"/>
                <a:sym typeface="Calibri"/>
              </a:rPr>
              <a:t>Gmail</a:t>
            </a:r>
            <a:endParaRPr sz="20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000" dirty="0">
                <a:solidFill>
                  <a:schemeClr val="dk1"/>
                </a:solidFill>
                <a:latin typeface="Calibri" panose="020F0502020204030204" pitchFamily="34" charset="0"/>
                <a:ea typeface="Calibri"/>
                <a:cs typeface="Calibri" panose="020F0502020204030204" pitchFamily="34" charset="0"/>
                <a:sym typeface="Calibri"/>
              </a:rPr>
              <a:t>…</a:t>
            </a:r>
            <a:endParaRPr sz="20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5E337-34DE-0644-AD48-B1C9E72D9677}"/>
              </a:ext>
            </a:extLst>
          </p:cNvPr>
          <p:cNvSpPr>
            <a:spLocks noGrp="1"/>
          </p:cNvSpPr>
          <p:nvPr>
            <p:ph type="title"/>
          </p:nvPr>
        </p:nvSpPr>
        <p:spPr>
          <a:xfrm>
            <a:off x="774700" y="593367"/>
            <a:ext cx="11001600" cy="763500"/>
          </a:xfrm>
        </p:spPr>
        <p:txBody>
          <a:bodyPr/>
          <a:lstStyle/>
          <a:p>
            <a:r>
              <a:rPr lang="en-GB" dirty="0" err="1">
                <a:solidFill>
                  <a:srgbClr val="2E75B5"/>
                </a:solidFill>
                <a:latin typeface="Calibri" panose="020F0502020204030204" pitchFamily="34" charset="0"/>
                <a:cs typeface="Calibri" panose="020F0502020204030204" pitchFamily="34" charset="0"/>
              </a:rPr>
              <a:t>Dodatno</a:t>
            </a:r>
            <a:r>
              <a:rPr lang="en-GB" dirty="0">
                <a:solidFill>
                  <a:srgbClr val="2E75B5"/>
                </a:solidFill>
                <a:latin typeface="Calibri" panose="020F0502020204030204" pitchFamily="34" charset="0"/>
                <a:cs typeface="Calibri" panose="020F0502020204030204" pitchFamily="34" charset="0"/>
              </a:rPr>
              <a:t> </a:t>
            </a:r>
            <a:r>
              <a:rPr lang="en-GB" dirty="0">
                <a:solidFill>
                  <a:schemeClr val="accent1">
                    <a:lumMod val="60000"/>
                    <a:lumOff val="40000"/>
                  </a:schemeClr>
                </a:solidFill>
                <a:latin typeface="Calibri" panose="020F0502020204030204" pitchFamily="34" charset="0"/>
                <a:cs typeface="Calibri" panose="020F0502020204030204" pitchFamily="34" charset="0"/>
              </a:rPr>
              <a:t>/ In addition</a:t>
            </a:r>
          </a:p>
        </p:txBody>
      </p:sp>
      <p:sp>
        <p:nvSpPr>
          <p:cNvPr id="5" name="Text Placeholder 4">
            <a:extLst>
              <a:ext uri="{FF2B5EF4-FFF2-40B4-BE49-F238E27FC236}">
                <a16:creationId xmlns:a16="http://schemas.microsoft.com/office/drawing/2014/main" id="{374AA050-CCCC-6346-B0F1-3746BD1502AF}"/>
              </a:ext>
            </a:extLst>
          </p:cNvPr>
          <p:cNvSpPr>
            <a:spLocks noGrp="1"/>
          </p:cNvSpPr>
          <p:nvPr>
            <p:ph type="body" idx="1"/>
          </p:nvPr>
        </p:nvSpPr>
        <p:spPr>
          <a:xfrm>
            <a:off x="745800" y="1536633"/>
            <a:ext cx="5333100" cy="4555200"/>
          </a:xfrm>
        </p:spPr>
        <p:txBody>
          <a:bodyPr/>
          <a:lstStyle/>
          <a:p>
            <a:pPr>
              <a:buFont typeface="Arial" panose="020B0604020202020204" pitchFamily="34" charset="0"/>
              <a:buChar char="•"/>
            </a:pPr>
            <a:r>
              <a:rPr lang="en-GB" sz="2000" dirty="0" err="1"/>
              <a:t>Poskusite</a:t>
            </a:r>
            <a:r>
              <a:rPr lang="en-GB" sz="2000" dirty="0"/>
              <a:t>, </a:t>
            </a:r>
            <a:r>
              <a:rPr lang="en-GB" sz="2000" dirty="0" err="1"/>
              <a:t>če</a:t>
            </a:r>
            <a:r>
              <a:rPr lang="en-GB" sz="2000" dirty="0"/>
              <a:t> </a:t>
            </a:r>
            <a:r>
              <a:rPr lang="en-GB" sz="2000" dirty="0" err="1"/>
              <a:t>deluje</a:t>
            </a:r>
            <a:r>
              <a:rPr lang="en-GB" sz="2000" dirty="0"/>
              <a:t> ZDAJ! </a:t>
            </a:r>
            <a:br>
              <a:rPr lang="en-GB" sz="2000" dirty="0"/>
            </a:br>
            <a:r>
              <a:rPr lang="en-GB" sz="2000" dirty="0" err="1"/>
              <a:t>Pošljite</a:t>
            </a:r>
            <a:r>
              <a:rPr lang="en-GB" sz="2000" dirty="0"/>
              <a:t> </a:t>
            </a:r>
            <a:r>
              <a:rPr lang="en-GB" sz="2000" dirty="0" err="1"/>
              <a:t>si</a:t>
            </a:r>
            <a:r>
              <a:rPr lang="en-GB" sz="2000" dirty="0"/>
              <a:t> e-</a:t>
            </a:r>
            <a:r>
              <a:rPr lang="en-GB" sz="2000" dirty="0" err="1"/>
              <a:t>pošto</a:t>
            </a:r>
            <a:r>
              <a:rPr lang="en-GB" sz="2000" dirty="0"/>
              <a:t> </a:t>
            </a:r>
            <a:r>
              <a:rPr lang="en-GB" sz="2000" dirty="0" err="1"/>
              <a:t>iz</a:t>
            </a:r>
            <a:r>
              <a:rPr lang="en-GB" sz="2000" dirty="0"/>
              <a:t> </a:t>
            </a:r>
            <a:r>
              <a:rPr lang="en-GB" sz="2000" dirty="0" err="1"/>
              <a:t>vašega</a:t>
            </a:r>
            <a:r>
              <a:rPr lang="en-GB" sz="2000" dirty="0"/>
              <a:t> </a:t>
            </a:r>
            <a:r>
              <a:rPr lang="en-GB" sz="2000" dirty="0" err="1"/>
              <a:t>zasebnega</a:t>
            </a:r>
            <a:r>
              <a:rPr lang="en-GB" sz="2000" dirty="0"/>
              <a:t> e-</a:t>
            </a:r>
            <a:r>
              <a:rPr lang="en-GB" sz="2000" dirty="0" err="1"/>
              <a:t>naslova</a:t>
            </a:r>
            <a:r>
              <a:rPr lang="en-GB" sz="2000" dirty="0"/>
              <a:t> </a:t>
            </a:r>
            <a:r>
              <a:rPr lang="en-GB" sz="2000" dirty="0" err="1"/>
              <a:t>na</a:t>
            </a:r>
            <a:r>
              <a:rPr lang="en-GB" sz="2000" dirty="0"/>
              <a:t> </a:t>
            </a:r>
            <a:r>
              <a:rPr lang="en-GB" sz="2000" dirty="0" err="1"/>
              <a:t>vaš</a:t>
            </a:r>
            <a:r>
              <a:rPr lang="en-GB" sz="2000" dirty="0"/>
              <a:t> </a:t>
            </a:r>
            <a:r>
              <a:rPr lang="en-GB" sz="2000" dirty="0" err="1"/>
              <a:t>uraden</a:t>
            </a:r>
            <a:r>
              <a:rPr lang="en-GB" sz="2000" dirty="0"/>
              <a:t> </a:t>
            </a:r>
            <a:r>
              <a:rPr lang="en-GB" sz="2000" dirty="0" err="1"/>
              <a:t>univerzitetni</a:t>
            </a:r>
            <a:r>
              <a:rPr lang="en-GB" sz="2000" dirty="0"/>
              <a:t> e-</a:t>
            </a:r>
            <a:r>
              <a:rPr lang="en-GB" sz="2000" dirty="0" err="1"/>
              <a:t>naslov</a:t>
            </a:r>
            <a:r>
              <a:rPr lang="en-GB" sz="2000" dirty="0"/>
              <a:t> in </a:t>
            </a:r>
            <a:r>
              <a:rPr lang="en-GB" sz="2000" dirty="0" err="1"/>
              <a:t>preverite</a:t>
            </a:r>
            <a:r>
              <a:rPr lang="en-GB" sz="2000" dirty="0"/>
              <a:t>, </a:t>
            </a:r>
            <a:r>
              <a:rPr lang="en-GB" sz="2000" dirty="0" err="1"/>
              <a:t>če</a:t>
            </a:r>
            <a:r>
              <a:rPr lang="en-GB" sz="2000" dirty="0"/>
              <a:t> je </a:t>
            </a:r>
            <a:r>
              <a:rPr lang="en-GB" sz="2000" dirty="0" err="1"/>
              <a:t>prispela</a:t>
            </a:r>
            <a:r>
              <a:rPr lang="en-GB" sz="2000" dirty="0"/>
              <a:t>!</a:t>
            </a:r>
          </a:p>
          <a:p>
            <a:pPr>
              <a:buFont typeface="Arial" panose="020B0604020202020204" pitchFamily="34" charset="0"/>
              <a:buChar char="•"/>
            </a:pPr>
            <a:r>
              <a:rPr lang="en-GB" sz="2000" dirty="0" err="1"/>
              <a:t>Lahko</a:t>
            </a:r>
            <a:r>
              <a:rPr lang="en-GB" sz="2000" dirty="0"/>
              <a:t> </a:t>
            </a:r>
            <a:r>
              <a:rPr lang="en-GB" sz="2000" dirty="0" err="1"/>
              <a:t>si</a:t>
            </a:r>
            <a:r>
              <a:rPr lang="en-GB" sz="2000" dirty="0"/>
              <a:t> </a:t>
            </a:r>
            <a:r>
              <a:rPr lang="en-GB" sz="2000" dirty="0" err="1"/>
              <a:t>vzamemo</a:t>
            </a:r>
            <a:r>
              <a:rPr lang="en-GB" sz="2000" dirty="0"/>
              <a:t> 5 </a:t>
            </a:r>
            <a:r>
              <a:rPr lang="en-GB" sz="2000" dirty="0" err="1"/>
              <a:t>minut</a:t>
            </a:r>
            <a:r>
              <a:rPr lang="en-GB" sz="2000" dirty="0"/>
              <a:t> za </a:t>
            </a:r>
            <a:r>
              <a:rPr lang="en-GB" sz="2000" dirty="0" err="1"/>
              <a:t>nastaviti</a:t>
            </a:r>
            <a:r>
              <a:rPr lang="en-GB" sz="2000" dirty="0"/>
              <a:t> </a:t>
            </a:r>
            <a:r>
              <a:rPr lang="en-GB" sz="2000" dirty="0" err="1"/>
              <a:t>odjemalca</a:t>
            </a:r>
            <a:r>
              <a:rPr lang="en-GB" sz="2000" dirty="0"/>
              <a:t> e-</a:t>
            </a:r>
            <a:r>
              <a:rPr lang="en-GB" sz="2000" dirty="0" err="1"/>
              <a:t>pošte</a:t>
            </a:r>
            <a:r>
              <a:rPr lang="en-GB" sz="2000" dirty="0"/>
              <a:t> </a:t>
            </a:r>
            <a:r>
              <a:rPr lang="en-GB" sz="2000" dirty="0" err="1"/>
              <a:t>na</a:t>
            </a:r>
            <a:r>
              <a:rPr lang="en-GB" sz="2000" dirty="0"/>
              <a:t> </a:t>
            </a:r>
            <a:r>
              <a:rPr lang="en-GB" sz="2000" dirty="0" err="1"/>
              <a:t>telefonu</a:t>
            </a:r>
            <a:r>
              <a:rPr lang="en-GB" sz="2000" dirty="0"/>
              <a:t>, Gmail in/</a:t>
            </a:r>
            <a:r>
              <a:rPr lang="en-GB" sz="2000" dirty="0" err="1"/>
              <a:t>ali</a:t>
            </a:r>
            <a:r>
              <a:rPr lang="en-GB" sz="2000" dirty="0"/>
              <a:t> </a:t>
            </a:r>
            <a:r>
              <a:rPr lang="en-GB" sz="2000" dirty="0" err="1"/>
              <a:t>druge</a:t>
            </a:r>
            <a:r>
              <a:rPr lang="en-GB" sz="2000" dirty="0"/>
              <a:t> </a:t>
            </a:r>
            <a:r>
              <a:rPr lang="en-GB" sz="2000" dirty="0" err="1"/>
              <a:t>odjemalece</a:t>
            </a:r>
            <a:r>
              <a:rPr lang="en-GB" sz="2000" dirty="0"/>
              <a:t>.</a:t>
            </a:r>
          </a:p>
          <a:p>
            <a:pPr>
              <a:buFont typeface="Arial" panose="020B0604020202020204" pitchFamily="34" charset="0"/>
              <a:buChar char="•"/>
            </a:pPr>
            <a:r>
              <a:rPr lang="en-GB" sz="2000" dirty="0"/>
              <a:t>Na </a:t>
            </a:r>
            <a:r>
              <a:rPr lang="en-GB" sz="2000" dirty="0" err="1"/>
              <a:t>naslednjih</a:t>
            </a:r>
            <a:r>
              <a:rPr lang="en-GB" sz="2000" dirty="0"/>
              <a:t> </a:t>
            </a:r>
            <a:r>
              <a:rPr lang="en-GB" sz="2000" dirty="0" err="1"/>
              <a:t>nekaj</a:t>
            </a:r>
            <a:r>
              <a:rPr lang="en-GB" sz="2000" dirty="0"/>
              <a:t> </a:t>
            </a:r>
            <a:r>
              <a:rPr lang="en-GB" sz="2000" dirty="0" err="1"/>
              <a:t>prosojnicah</a:t>
            </a:r>
            <a:r>
              <a:rPr lang="en-GB" sz="2000" dirty="0"/>
              <a:t> je primer </a:t>
            </a:r>
            <a:r>
              <a:rPr lang="en-GB" sz="2000" dirty="0" err="1"/>
              <a:t>nastavitve</a:t>
            </a:r>
            <a:r>
              <a:rPr lang="en-GB" sz="2000" dirty="0"/>
              <a:t> </a:t>
            </a:r>
            <a:r>
              <a:rPr lang="sl-SI" sz="2000" dirty="0" smtClean="0"/>
              <a:t>odjemalca </a:t>
            </a:r>
            <a:r>
              <a:rPr lang="en-GB" sz="2000" dirty="0" smtClean="0"/>
              <a:t>Gmail. </a:t>
            </a:r>
            <a:endParaRPr lang="en-GB" sz="2000" dirty="0"/>
          </a:p>
          <a:p>
            <a:pPr>
              <a:buFont typeface="Arial" panose="020B0604020202020204" pitchFamily="34" charset="0"/>
              <a:buChar char="•"/>
            </a:pPr>
            <a:r>
              <a:rPr lang="en-GB" sz="2000" b="1" dirty="0" err="1"/>
              <a:t>Pri</a:t>
            </a:r>
            <a:r>
              <a:rPr lang="en-GB" sz="2000" b="1" dirty="0"/>
              <a:t> </a:t>
            </a:r>
            <a:r>
              <a:rPr lang="en-GB" sz="2000" b="1" dirty="0" err="1"/>
              <a:t>korespondenci</a:t>
            </a:r>
            <a:r>
              <a:rPr lang="en-GB" sz="2000" b="1" dirty="0"/>
              <a:t> s </a:t>
            </a:r>
            <a:r>
              <a:rPr lang="en-GB" sz="2000" b="1" dirty="0" err="1"/>
              <a:t>predavatelji</a:t>
            </a:r>
            <a:r>
              <a:rPr lang="en-GB" sz="2000" b="1" dirty="0"/>
              <a:t> in </a:t>
            </a:r>
            <a:r>
              <a:rPr lang="en-GB" sz="2000" b="1" dirty="0" err="1"/>
              <a:t>asistenti</a:t>
            </a:r>
            <a:r>
              <a:rPr lang="en-GB" sz="2000" b="1" dirty="0"/>
              <a:t> </a:t>
            </a:r>
            <a:r>
              <a:rPr lang="en-GB" sz="2000" b="1" dirty="0" err="1"/>
              <a:t>uporabljajte</a:t>
            </a:r>
            <a:r>
              <a:rPr lang="en-GB" sz="2000" b="1" dirty="0"/>
              <a:t> </a:t>
            </a:r>
            <a:r>
              <a:rPr lang="en-GB" sz="2000" b="1" dirty="0" err="1"/>
              <a:t>svoj</a:t>
            </a:r>
            <a:r>
              <a:rPr lang="en-GB" sz="2000" b="1" dirty="0"/>
              <a:t> URADEN e-</a:t>
            </a:r>
            <a:r>
              <a:rPr lang="en-GB" sz="2000" b="1" dirty="0" err="1"/>
              <a:t>naslov</a:t>
            </a:r>
            <a:r>
              <a:rPr lang="en-GB" sz="2000" b="1" dirty="0"/>
              <a:t>. </a:t>
            </a:r>
            <a:r>
              <a:rPr lang="en-GB" sz="2000" dirty="0" err="1"/>
              <a:t>Zaposleni</a:t>
            </a:r>
            <a:r>
              <a:rPr lang="en-GB" sz="2000" dirty="0"/>
              <a:t> </a:t>
            </a:r>
            <a:r>
              <a:rPr lang="en-GB" sz="2000" dirty="0" err="1"/>
              <a:t>vam</a:t>
            </a:r>
            <a:r>
              <a:rPr lang="en-GB" sz="2000" dirty="0"/>
              <a:t> </a:t>
            </a:r>
            <a:r>
              <a:rPr lang="en-GB" sz="2000" dirty="0" err="1"/>
              <a:t>lahko</a:t>
            </a:r>
            <a:r>
              <a:rPr lang="en-GB" sz="2000" dirty="0"/>
              <a:t> ne </a:t>
            </a:r>
            <a:r>
              <a:rPr lang="en-GB" sz="2000" dirty="0" err="1"/>
              <a:t>odgovorijo</a:t>
            </a:r>
            <a:r>
              <a:rPr lang="en-GB" sz="2000" dirty="0"/>
              <a:t> </a:t>
            </a:r>
            <a:r>
              <a:rPr lang="en-GB" sz="2000" dirty="0" err="1"/>
              <a:t>na</a:t>
            </a:r>
            <a:r>
              <a:rPr lang="en-GB" sz="2000" dirty="0"/>
              <a:t> </a:t>
            </a:r>
            <a:r>
              <a:rPr lang="en-GB" sz="2000" dirty="0" err="1"/>
              <a:t>naslov</a:t>
            </a:r>
            <a:r>
              <a:rPr lang="en-GB" sz="2000" dirty="0"/>
              <a:t> </a:t>
            </a:r>
            <a:r>
              <a:rPr lang="en-GB" sz="2000" dirty="0">
                <a:hlinkClick r:id="rId2"/>
              </a:rPr>
              <a:t>soncejevkopru@gmail.com</a:t>
            </a:r>
            <a:r>
              <a:rPr lang="en-GB" sz="2000" dirty="0"/>
              <a:t>.</a:t>
            </a:r>
          </a:p>
          <a:p>
            <a:pPr>
              <a:buFont typeface="Arial" panose="020B0604020202020204" pitchFamily="34" charset="0"/>
              <a:buChar char="•"/>
            </a:pPr>
            <a:r>
              <a:rPr lang="en-GB" sz="2000" dirty="0"/>
              <a:t>Ko </a:t>
            </a:r>
            <a:r>
              <a:rPr lang="en-GB" sz="2000" dirty="0" err="1"/>
              <a:t>pišete</a:t>
            </a:r>
            <a:r>
              <a:rPr lang="en-GB" sz="2000" dirty="0"/>
              <a:t> e-</a:t>
            </a:r>
            <a:r>
              <a:rPr lang="en-GB" sz="2000" dirty="0" err="1"/>
              <a:t>pošto</a:t>
            </a:r>
            <a:r>
              <a:rPr lang="en-GB" sz="2000" dirty="0"/>
              <a:t> </a:t>
            </a:r>
            <a:r>
              <a:rPr lang="en-GB" sz="2000" dirty="0" err="1"/>
              <a:t>predavatelju</a:t>
            </a:r>
            <a:r>
              <a:rPr lang="en-GB" sz="2000" dirty="0"/>
              <a:t>/</a:t>
            </a:r>
            <a:r>
              <a:rPr lang="en-GB" sz="2000" dirty="0" err="1"/>
              <a:t>asistentu</a:t>
            </a:r>
            <a:r>
              <a:rPr lang="en-GB" sz="2000" dirty="0"/>
              <a:t>, se </a:t>
            </a:r>
            <a:r>
              <a:rPr lang="en-GB" sz="2000" dirty="0" err="1"/>
              <a:t>predstavite</a:t>
            </a:r>
            <a:r>
              <a:rPr lang="en-GB" sz="2000" dirty="0"/>
              <a:t> in </a:t>
            </a:r>
            <a:r>
              <a:rPr lang="en-GB" sz="2000" dirty="0" err="1"/>
              <a:t>napišite</a:t>
            </a:r>
            <a:r>
              <a:rPr lang="en-GB" sz="2000" dirty="0"/>
              <a:t> za </a:t>
            </a:r>
            <a:r>
              <a:rPr lang="en-GB" sz="2000" dirty="0" err="1"/>
              <a:t>kateri</a:t>
            </a:r>
            <a:r>
              <a:rPr lang="en-GB" sz="2000" dirty="0"/>
              <a:t> </a:t>
            </a:r>
            <a:r>
              <a:rPr lang="en-GB" sz="2000" dirty="0" err="1"/>
              <a:t>predmet</a:t>
            </a:r>
            <a:r>
              <a:rPr lang="en-GB" sz="2000" dirty="0"/>
              <a:t> </a:t>
            </a:r>
            <a:r>
              <a:rPr lang="en-GB" sz="2000" dirty="0" err="1"/>
              <a:t>gre</a:t>
            </a:r>
            <a:r>
              <a:rPr lang="en-GB" sz="2000" dirty="0"/>
              <a:t>! </a:t>
            </a:r>
            <a:r>
              <a:rPr lang="en-GB" sz="2000" dirty="0" err="1"/>
              <a:t>Tudi</a:t>
            </a:r>
            <a:r>
              <a:rPr lang="en-GB" sz="2000" dirty="0"/>
              <a:t> </a:t>
            </a:r>
            <a:r>
              <a:rPr lang="en-GB" sz="2000" dirty="0" err="1"/>
              <a:t>če</a:t>
            </a:r>
            <a:r>
              <a:rPr lang="en-GB" sz="2000" dirty="0"/>
              <a:t> vas </a:t>
            </a:r>
            <a:r>
              <a:rPr lang="en-GB" sz="2000" dirty="0" err="1"/>
              <a:t>učimo</a:t>
            </a:r>
            <a:r>
              <a:rPr lang="en-GB" sz="2000" dirty="0"/>
              <a:t> le </a:t>
            </a:r>
            <a:r>
              <a:rPr lang="en-GB" sz="2000" dirty="0" err="1"/>
              <a:t>pri</a:t>
            </a:r>
            <a:r>
              <a:rPr lang="en-GB" sz="2000" dirty="0"/>
              <a:t> </a:t>
            </a:r>
            <a:r>
              <a:rPr lang="en-GB" sz="2000" dirty="0" err="1"/>
              <a:t>enem</a:t>
            </a:r>
            <a:r>
              <a:rPr lang="en-GB" sz="2000" dirty="0"/>
              <a:t> </a:t>
            </a:r>
            <a:r>
              <a:rPr lang="en-GB" sz="2000" dirty="0" err="1"/>
              <a:t>predmetu</a:t>
            </a:r>
            <a:r>
              <a:rPr lang="en-GB" sz="2000" dirty="0"/>
              <a:t>, </a:t>
            </a:r>
            <a:r>
              <a:rPr lang="en-GB" sz="2000" dirty="0" err="1"/>
              <a:t>učimo</a:t>
            </a:r>
            <a:r>
              <a:rPr lang="en-GB" sz="2000" dirty="0"/>
              <a:t> </a:t>
            </a:r>
            <a:r>
              <a:rPr lang="en-GB" sz="2000" dirty="0" err="1"/>
              <a:t>tudi</a:t>
            </a:r>
            <a:r>
              <a:rPr lang="en-GB" sz="2000" dirty="0"/>
              <a:t> </a:t>
            </a:r>
            <a:r>
              <a:rPr lang="en-GB" sz="2000" dirty="0" err="1"/>
              <a:t>druge</a:t>
            </a:r>
            <a:r>
              <a:rPr lang="en-GB" sz="2000" dirty="0"/>
              <a:t> </a:t>
            </a:r>
            <a:r>
              <a:rPr lang="en-GB" sz="2000" dirty="0" err="1"/>
              <a:t>predmete</a:t>
            </a:r>
            <a:r>
              <a:rPr lang="en-GB" sz="2000" dirty="0"/>
              <a:t>. </a:t>
            </a:r>
          </a:p>
        </p:txBody>
      </p:sp>
      <p:sp>
        <p:nvSpPr>
          <p:cNvPr id="6" name="Text Placeholder 5">
            <a:extLst>
              <a:ext uri="{FF2B5EF4-FFF2-40B4-BE49-F238E27FC236}">
                <a16:creationId xmlns:a16="http://schemas.microsoft.com/office/drawing/2014/main" id="{29A45A5D-D4EB-5B45-94D8-28D7072BBE98}"/>
              </a:ext>
            </a:extLst>
          </p:cNvPr>
          <p:cNvSpPr>
            <a:spLocks noGrp="1"/>
          </p:cNvSpPr>
          <p:nvPr>
            <p:ph type="body" idx="2"/>
          </p:nvPr>
        </p:nvSpPr>
        <p:spPr>
          <a:xfrm>
            <a:off x="6265400" y="1536633"/>
            <a:ext cx="5333100" cy="4555200"/>
          </a:xfrm>
        </p:spPr>
        <p:txBody>
          <a:bodyPr/>
          <a:lstStyle/>
          <a:p>
            <a:pPr>
              <a:buFont typeface="Arial" panose="020B0604020202020204" pitchFamily="34" charset="0"/>
              <a:buChar char="•"/>
            </a:pPr>
            <a:r>
              <a:rPr lang="en-GB" sz="2000" dirty="0">
                <a:solidFill>
                  <a:schemeClr val="bg1">
                    <a:lumMod val="50000"/>
                  </a:schemeClr>
                </a:solidFill>
              </a:rPr>
              <a:t>Try it out NOW! </a:t>
            </a:r>
            <a:br>
              <a:rPr lang="en-GB" sz="2000" dirty="0">
                <a:solidFill>
                  <a:schemeClr val="bg1">
                    <a:lumMod val="50000"/>
                  </a:schemeClr>
                </a:solidFill>
              </a:rPr>
            </a:br>
            <a:r>
              <a:rPr lang="en-GB" sz="2000" dirty="0">
                <a:solidFill>
                  <a:schemeClr val="bg1">
                    <a:lumMod val="50000"/>
                  </a:schemeClr>
                </a:solidFill>
              </a:rPr>
              <a:t>Send and email from your personal email account to the official university account and check if it arrived.</a:t>
            </a:r>
          </a:p>
          <a:p>
            <a:pPr>
              <a:buFont typeface="Arial" panose="020B0604020202020204" pitchFamily="34" charset="0"/>
              <a:buChar char="•"/>
            </a:pPr>
            <a:r>
              <a:rPr lang="en-GB" sz="2000" dirty="0">
                <a:solidFill>
                  <a:schemeClr val="bg1">
                    <a:lumMod val="50000"/>
                  </a:schemeClr>
                </a:solidFill>
              </a:rPr>
              <a:t>We can take 5 minutes to set up your e-mail client on your phones, Gmail and/or other clients.</a:t>
            </a:r>
          </a:p>
          <a:p>
            <a:pPr>
              <a:buFont typeface="Arial" panose="020B0604020202020204" pitchFamily="34" charset="0"/>
              <a:buChar char="•"/>
            </a:pPr>
            <a:r>
              <a:rPr lang="en-GB" sz="2000" dirty="0">
                <a:solidFill>
                  <a:schemeClr val="bg1">
                    <a:lumMod val="50000"/>
                  </a:schemeClr>
                </a:solidFill>
              </a:rPr>
              <a:t>An example of how to set up Gmail client can be found on the next couple of slides.</a:t>
            </a:r>
          </a:p>
          <a:p>
            <a:pPr>
              <a:buFont typeface="Arial" panose="020B0604020202020204" pitchFamily="34" charset="0"/>
              <a:buChar char="•"/>
            </a:pPr>
            <a:r>
              <a:rPr lang="en-GB" sz="2000" dirty="0">
                <a:solidFill>
                  <a:schemeClr val="bg1">
                    <a:lumMod val="50000"/>
                  </a:schemeClr>
                </a:solidFill>
              </a:rPr>
              <a:t>Use your OFFICIAL e-mail address when contacting lecturers and teaching assistants. We may not respond to you if you write us from </a:t>
            </a:r>
            <a:r>
              <a:rPr lang="en-GB" sz="2000" dirty="0">
                <a:solidFill>
                  <a:schemeClr val="bg1">
                    <a:lumMod val="50000"/>
                  </a:schemeClr>
                </a:solidFill>
                <a:hlinkClick r:id="rId3"/>
              </a:rPr>
              <a:t>thesuninkoper@gmail.com</a:t>
            </a:r>
            <a:r>
              <a:rPr lang="en-GB" sz="2000" dirty="0">
                <a:solidFill>
                  <a:schemeClr val="bg1">
                    <a:lumMod val="50000"/>
                  </a:schemeClr>
                </a:solidFill>
              </a:rPr>
              <a:t>.</a:t>
            </a:r>
          </a:p>
          <a:p>
            <a:pPr>
              <a:buFont typeface="Arial" panose="020B0604020202020204" pitchFamily="34" charset="0"/>
              <a:buChar char="•"/>
            </a:pPr>
            <a:r>
              <a:rPr lang="en-GB" sz="2000" dirty="0">
                <a:solidFill>
                  <a:schemeClr val="bg1">
                    <a:lumMod val="50000"/>
                  </a:schemeClr>
                </a:solidFill>
              </a:rPr>
              <a:t>Introduce yourself and include the name of the course in question when you write an e-mail! Even if we teach you only one subject, we tech other subjects as well. </a:t>
            </a:r>
          </a:p>
          <a:p>
            <a:pPr>
              <a:buFont typeface="Arial" panose="020B0604020202020204" pitchFamily="34" charset="0"/>
              <a:buChar char="•"/>
            </a:pPr>
            <a:endParaRPr lang="en-GB" sz="2000" dirty="0">
              <a:solidFill>
                <a:schemeClr val="bg1">
                  <a:lumMod val="50000"/>
                </a:schemeClr>
              </a:solidFill>
            </a:endParaRPr>
          </a:p>
        </p:txBody>
      </p:sp>
    </p:spTree>
    <p:extLst>
      <p:ext uri="{BB962C8B-B14F-4D97-AF65-F5344CB8AC3E}">
        <p14:creationId xmlns:p14="http://schemas.microsoft.com/office/powerpoint/2010/main" val="326230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7" name="Google Shape;15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8" name="Google Shape;158;p10"/>
          <p:cNvPicPr preferRelativeResize="0"/>
          <p:nvPr/>
        </p:nvPicPr>
        <p:blipFill rotWithShape="1">
          <a:blip r:embed="rId3">
            <a:alphaModFix/>
          </a:blip>
          <a:srcRect l="37284" t="4566" r="-1" b="32717"/>
          <a:stretch/>
        </p:blipFill>
        <p:spPr>
          <a:xfrm>
            <a:off x="0" y="0"/>
            <a:ext cx="12192000" cy="6858000"/>
          </a:xfrm>
          <a:prstGeom prst="rect">
            <a:avLst/>
          </a:prstGeom>
          <a:noFill/>
          <a:ln>
            <a:noFill/>
          </a:ln>
        </p:spPr>
      </p:pic>
      <p:sp>
        <p:nvSpPr>
          <p:cNvPr id="159" name="Google Shape;159;p10"/>
          <p:cNvSpPr txBox="1"/>
          <p:nvPr/>
        </p:nvSpPr>
        <p:spPr>
          <a:xfrm>
            <a:off x="326571" y="3115704"/>
            <a:ext cx="9377504" cy="1200288"/>
          </a:xfrm>
          <a:prstGeom prst="rect">
            <a:avLst/>
          </a:prstGeom>
          <a:noFill/>
          <a:ln>
            <a:noFill/>
          </a:ln>
        </p:spPr>
        <p:txBody>
          <a:bodyPr spcFirstLastPara="1" wrap="square" lIns="91425" tIns="45700" rIns="91425" bIns="45700" anchor="t" anchorCtr="0">
            <a:spAutoFit/>
          </a:bodyPr>
          <a:lstStyle/>
          <a:p>
            <a:r>
              <a:rPr lang="sl-SI" sz="3600" dirty="0">
                <a:solidFill>
                  <a:srgbClr val="2E75B5"/>
                </a:solidFill>
                <a:latin typeface="Calibri"/>
                <a:ea typeface="Calibri"/>
                <a:cs typeface="Calibri"/>
                <a:sym typeface="Calibri"/>
              </a:rPr>
              <a:t>P</a:t>
            </a:r>
            <a:r>
              <a:rPr lang="en-US" sz="3600" dirty="0" err="1" smtClean="0">
                <a:solidFill>
                  <a:srgbClr val="2E75B5"/>
                </a:solidFill>
                <a:latin typeface="Calibri"/>
                <a:ea typeface="Calibri"/>
                <a:cs typeface="Calibri"/>
                <a:sym typeface="Calibri"/>
              </a:rPr>
              <a:t>rimer</a:t>
            </a:r>
            <a:r>
              <a:rPr lang="en-US" sz="3600" dirty="0" smtClean="0">
                <a:solidFill>
                  <a:srgbClr val="2E75B5"/>
                </a:solidFill>
                <a:latin typeface="Calibri"/>
                <a:ea typeface="Calibri"/>
                <a:cs typeface="Calibri"/>
                <a:sym typeface="Calibri"/>
              </a:rPr>
              <a:t> </a:t>
            </a:r>
            <a:r>
              <a:rPr lang="en-US" sz="3600" dirty="0" err="1" smtClean="0">
                <a:solidFill>
                  <a:srgbClr val="2E75B5"/>
                </a:solidFill>
                <a:latin typeface="Calibri"/>
                <a:ea typeface="Calibri"/>
                <a:cs typeface="Calibri"/>
                <a:sym typeface="Calibri"/>
              </a:rPr>
              <a:t>nastavitev</a:t>
            </a:r>
            <a:r>
              <a:rPr lang="sl-SI" sz="3600" dirty="0" smtClean="0">
                <a:solidFill>
                  <a:srgbClr val="2E75B5"/>
                </a:solidFill>
                <a:latin typeface="Calibri"/>
                <a:ea typeface="Calibri"/>
                <a:cs typeface="Calibri"/>
                <a:sym typeface="Calibri"/>
              </a:rPr>
              <a:t> v Gmail-u</a:t>
            </a:r>
            <a:br>
              <a:rPr lang="sl-SI" sz="3600" dirty="0" smtClean="0">
                <a:solidFill>
                  <a:srgbClr val="2E75B5"/>
                </a:solidFill>
                <a:latin typeface="Calibri"/>
                <a:ea typeface="Calibri"/>
                <a:cs typeface="Calibri"/>
                <a:sym typeface="Calibri"/>
              </a:rPr>
            </a:br>
            <a:r>
              <a:rPr lang="sl-SI" sz="3600" dirty="0" smtClean="0">
                <a:solidFill>
                  <a:schemeClr val="accent1">
                    <a:lumMod val="60000"/>
                    <a:lumOff val="40000"/>
                  </a:schemeClr>
                </a:solidFill>
                <a:latin typeface="Calibri"/>
                <a:ea typeface="Calibri"/>
                <a:cs typeface="Calibri"/>
                <a:sym typeface="Calibri"/>
              </a:rPr>
              <a:t>/ </a:t>
            </a:r>
            <a:r>
              <a:rPr lang="en-US" sz="3600" dirty="0" smtClean="0">
                <a:solidFill>
                  <a:schemeClr val="accent1">
                    <a:lumMod val="60000"/>
                    <a:lumOff val="40000"/>
                  </a:schemeClr>
                </a:solidFill>
                <a:latin typeface="Calibri"/>
                <a:ea typeface="Calibri"/>
                <a:cs typeface="Calibri"/>
                <a:sym typeface="Calibri"/>
              </a:rPr>
              <a:t>Gmail </a:t>
            </a:r>
            <a:r>
              <a:rPr lang="en-US" sz="3600" dirty="0">
                <a:solidFill>
                  <a:schemeClr val="accent1">
                    <a:lumMod val="60000"/>
                    <a:lumOff val="40000"/>
                  </a:schemeClr>
                </a:solidFill>
                <a:latin typeface="Calibri"/>
                <a:ea typeface="Calibri"/>
                <a:cs typeface="Calibri"/>
                <a:sym typeface="Calibri"/>
              </a:rPr>
              <a:t>settings example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5" name="Google Shape;165;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66" name="Google Shape;166;p11"/>
          <p:cNvPicPr preferRelativeResize="0"/>
          <p:nvPr/>
        </p:nvPicPr>
        <p:blipFill rotWithShape="1">
          <a:blip r:embed="rId3">
            <a:alphaModFix/>
          </a:blip>
          <a:srcRect l="-161" t="13535" r="22967" b="16289"/>
          <a:stretch/>
        </p:blipFill>
        <p:spPr>
          <a:xfrm>
            <a:off x="-112295" y="0"/>
            <a:ext cx="14117054" cy="7218947"/>
          </a:xfrm>
          <a:prstGeom prst="rect">
            <a:avLst/>
          </a:prstGeom>
          <a:noFill/>
          <a:ln>
            <a:noFill/>
          </a:ln>
        </p:spPr>
      </p:pic>
      <p:sp>
        <p:nvSpPr>
          <p:cNvPr id="167" name="Google Shape;167;p11"/>
          <p:cNvSpPr/>
          <p:nvPr/>
        </p:nvSpPr>
        <p:spPr>
          <a:xfrm>
            <a:off x="4074696" y="2958950"/>
            <a:ext cx="3769894" cy="506145"/>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latin typeface="Calibri" panose="020F0502020204030204" pitchFamily="34" charset="0"/>
              <a:cs typeface="Calibri" panose="020F0502020204030204" pitchFamily="34" charset="0"/>
            </a:endParaRPr>
          </a:p>
        </p:txBody>
      </p:sp>
      <p:sp>
        <p:nvSpPr>
          <p:cNvPr id="173" name="Google Shape;173;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latin typeface="Calibri" panose="020F0502020204030204" pitchFamily="34" charset="0"/>
              <a:cs typeface="Calibri" panose="020F0502020204030204" pitchFamily="34" charset="0"/>
            </a:endParaRPr>
          </a:p>
        </p:txBody>
      </p:sp>
      <p:pic>
        <p:nvPicPr>
          <p:cNvPr id="174" name="Google Shape;174;p12"/>
          <p:cNvPicPr preferRelativeResize="0"/>
          <p:nvPr/>
        </p:nvPicPr>
        <p:blipFill rotWithShape="1">
          <a:blip r:embed="rId3">
            <a:alphaModFix/>
          </a:blip>
          <a:srcRect l="6842" t="10117" r="6492" b="8635"/>
          <a:stretch/>
        </p:blipFill>
        <p:spPr>
          <a:xfrm>
            <a:off x="0" y="208547"/>
            <a:ext cx="12168600" cy="6416842"/>
          </a:xfrm>
          <a:prstGeom prst="rect">
            <a:avLst/>
          </a:prstGeom>
          <a:noFill/>
          <a:ln>
            <a:noFill/>
          </a:ln>
        </p:spPr>
      </p:pic>
      <p:sp>
        <p:nvSpPr>
          <p:cNvPr id="175" name="Google Shape;175;p12"/>
          <p:cNvSpPr/>
          <p:nvPr/>
        </p:nvSpPr>
        <p:spPr>
          <a:xfrm>
            <a:off x="5085349" y="4964213"/>
            <a:ext cx="1636293" cy="474061"/>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 name="Rectangle 1"/>
          <p:cNvSpPr/>
          <p:nvPr/>
        </p:nvSpPr>
        <p:spPr>
          <a:xfrm>
            <a:off x="2935705" y="2951748"/>
            <a:ext cx="1138990"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9" name="Google Shape;176;p12"/>
          <p:cNvSpPr txBox="1"/>
          <p:nvPr/>
        </p:nvSpPr>
        <p:spPr>
          <a:xfrm>
            <a:off x="2935705" y="2889689"/>
            <a:ext cx="16369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Name Surname</a:t>
            </a:r>
            <a:endParaRPr dirty="0">
              <a:latin typeface="Calibri" panose="020F0502020204030204" pitchFamily="34" charset="0"/>
              <a:cs typeface="Calibri" panose="020F0502020204030204" pitchFamily="34" charset="0"/>
            </a:endParaRPr>
          </a:p>
        </p:txBody>
      </p:sp>
      <p:sp>
        <p:nvSpPr>
          <p:cNvPr id="10" name="Rectangle 9"/>
          <p:cNvSpPr/>
          <p:nvPr/>
        </p:nvSpPr>
        <p:spPr>
          <a:xfrm>
            <a:off x="2935705" y="3398426"/>
            <a:ext cx="2149644"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2" name="Google Shape;177;p12"/>
          <p:cNvSpPr txBox="1"/>
          <p:nvPr/>
        </p:nvSpPr>
        <p:spPr>
          <a:xfrm>
            <a:off x="2935705" y="3329453"/>
            <a:ext cx="291966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latin typeface="Calibri" panose="020F0502020204030204" pitchFamily="34" charset="0"/>
              <a:cs typeface="Calibri" panose="020F0502020204030204" pitchFamily="34" charset="0"/>
            </a:endParaRPr>
          </a:p>
        </p:txBody>
      </p:sp>
      <p:sp>
        <p:nvSpPr>
          <p:cNvPr id="183" name="Google Shape;18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latin typeface="Calibri" panose="020F0502020204030204" pitchFamily="34" charset="0"/>
              <a:cs typeface="Calibri" panose="020F0502020204030204" pitchFamily="34" charset="0"/>
            </a:endParaRPr>
          </a:p>
        </p:txBody>
      </p:sp>
      <p:pic>
        <p:nvPicPr>
          <p:cNvPr id="184" name="Google Shape;184;p13"/>
          <p:cNvPicPr preferRelativeResize="0"/>
          <p:nvPr/>
        </p:nvPicPr>
        <p:blipFill rotWithShape="1">
          <a:blip r:embed="rId3">
            <a:alphaModFix/>
          </a:blip>
          <a:srcRect l="13421" t="10118" r="13595" b="5516"/>
          <a:stretch/>
        </p:blipFill>
        <p:spPr>
          <a:xfrm>
            <a:off x="-112295" y="0"/>
            <a:ext cx="12304295" cy="8000750"/>
          </a:xfrm>
          <a:prstGeom prst="rect">
            <a:avLst/>
          </a:prstGeom>
          <a:noFill/>
          <a:ln>
            <a:noFill/>
          </a:ln>
        </p:spPr>
      </p:pic>
      <p:sp>
        <p:nvSpPr>
          <p:cNvPr id="185" name="Google Shape;185;p13"/>
          <p:cNvSpPr/>
          <p:nvPr/>
        </p:nvSpPr>
        <p:spPr>
          <a:xfrm>
            <a:off x="2791328" y="4338572"/>
            <a:ext cx="449177" cy="39385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86" name="Google Shape;186;p13"/>
          <p:cNvSpPr/>
          <p:nvPr/>
        </p:nvSpPr>
        <p:spPr>
          <a:xfrm>
            <a:off x="5013159" y="5613918"/>
            <a:ext cx="1804736" cy="433955"/>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8" name="Rectangle 7"/>
          <p:cNvSpPr/>
          <p:nvPr/>
        </p:nvSpPr>
        <p:spPr>
          <a:xfrm>
            <a:off x="2927684" y="3587081"/>
            <a:ext cx="2149644"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0" name="Google Shape;187;p13"/>
          <p:cNvSpPr txBox="1"/>
          <p:nvPr/>
        </p:nvSpPr>
        <p:spPr>
          <a:xfrm>
            <a:off x="2831432" y="3537072"/>
            <a:ext cx="309296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Splošne informacije </a:t>
            </a:r>
            <a:r>
              <a:rPr lang="sl-SI" dirty="0" smtClean="0">
                <a:solidFill>
                  <a:schemeClr val="accent1">
                    <a:lumMod val="60000"/>
                    <a:lumOff val="40000"/>
                  </a:schemeClr>
                </a:solidFill>
              </a:rPr>
              <a:t>/</a:t>
            </a:r>
            <a:r>
              <a:rPr lang="sl-SI" dirty="0" smtClean="0">
                <a:solidFill>
                  <a:schemeClr val="accent1">
                    <a:lumMod val="75000"/>
                  </a:schemeClr>
                </a:solidFill>
              </a:rPr>
              <a:t> </a:t>
            </a:r>
            <a:r>
              <a:rPr lang="sl-SI" dirty="0" smtClean="0">
                <a:solidFill>
                  <a:schemeClr val="accent1">
                    <a:lumMod val="60000"/>
                    <a:lumOff val="40000"/>
                  </a:schemeClr>
                </a:solidFill>
              </a:rPr>
              <a:t>General Information </a:t>
            </a:r>
            <a:endParaRPr lang="sl-SI" dirty="0">
              <a:solidFill>
                <a:schemeClr val="accent1">
                  <a:lumMod val="60000"/>
                  <a:lumOff val="40000"/>
                </a:schemeClr>
              </a:solidFill>
            </a:endParaRPr>
          </a:p>
        </p:txBody>
      </p:sp>
      <p:sp>
        <p:nvSpPr>
          <p:cNvPr id="3" name="Content Placeholder 2"/>
          <p:cNvSpPr>
            <a:spLocks noGrp="1"/>
          </p:cNvSpPr>
          <p:nvPr>
            <p:ph idx="1"/>
          </p:nvPr>
        </p:nvSpPr>
        <p:spPr/>
        <p:txBody>
          <a:bodyPr/>
          <a:lstStyle/>
          <a:p>
            <a:r>
              <a:rPr lang="sl-SI" dirty="0" smtClean="0"/>
              <a:t>Izvajalci: </a:t>
            </a:r>
            <a:r>
              <a:rPr lang="sl-SI" dirty="0" smtClean="0">
                <a:solidFill>
                  <a:schemeClr val="bg1">
                    <a:lumMod val="50000"/>
                  </a:schemeClr>
                </a:solidFill>
              </a:rPr>
              <a:t>/ Lecturers: </a:t>
            </a:r>
          </a:p>
          <a:p>
            <a:pPr lvl="1"/>
            <a:r>
              <a:rPr lang="sl-SI" dirty="0" smtClean="0"/>
              <a:t>doc. dr. Vida Groznik</a:t>
            </a:r>
            <a:r>
              <a:rPr lang="sl-SI" dirty="0"/>
              <a:t> </a:t>
            </a:r>
            <a:r>
              <a:rPr lang="sl-SI" dirty="0" smtClean="0"/>
              <a:t>(</a:t>
            </a:r>
            <a:r>
              <a:rPr lang="sl-SI" dirty="0" smtClean="0">
                <a:hlinkClick r:id="rId2"/>
              </a:rPr>
              <a:t>vida.groznik@famnit.upr.si</a:t>
            </a:r>
            <a:r>
              <a:rPr lang="sl-SI" dirty="0" smtClean="0"/>
              <a:t>)</a:t>
            </a:r>
          </a:p>
          <a:p>
            <a:pPr lvl="1"/>
            <a:r>
              <a:rPr lang="sl-SI" dirty="0" smtClean="0"/>
              <a:t>as. Niki Hrovatin (</a:t>
            </a:r>
            <a:r>
              <a:rPr lang="sl-SI" dirty="0" smtClean="0">
                <a:hlinkClick r:id="rId3"/>
              </a:rPr>
              <a:t>niki.hrovatin@famnit.upr.si</a:t>
            </a:r>
            <a:r>
              <a:rPr lang="sl-SI" dirty="0" smtClean="0"/>
              <a:t>)</a:t>
            </a:r>
          </a:p>
          <a:p>
            <a:pPr lvl="1"/>
            <a:r>
              <a:rPr lang="sl-SI" dirty="0" smtClean="0"/>
              <a:t>as. Domen Vake (</a:t>
            </a:r>
            <a:r>
              <a:rPr lang="sl-SI" dirty="0" smtClean="0">
                <a:hlinkClick r:id="rId4"/>
              </a:rPr>
              <a:t>domen.vake@famnit.upr.si</a:t>
            </a:r>
            <a:r>
              <a:rPr lang="sl-SI" dirty="0" smtClean="0"/>
              <a:t>)</a:t>
            </a:r>
          </a:p>
          <a:p>
            <a:endParaRPr lang="sl-SI" dirty="0" smtClean="0"/>
          </a:p>
          <a:p>
            <a:r>
              <a:rPr lang="sl-SI" dirty="0" smtClean="0"/>
              <a:t>Govorilne ure: po dogovoru </a:t>
            </a:r>
            <a:r>
              <a:rPr lang="sl-SI" dirty="0" smtClean="0">
                <a:solidFill>
                  <a:schemeClr val="bg1">
                    <a:lumMod val="50000"/>
                  </a:schemeClr>
                </a:solidFill>
              </a:rPr>
              <a:t>/ Office hours: by appointment</a:t>
            </a:r>
          </a:p>
          <a:p>
            <a:r>
              <a:rPr lang="sl-SI" dirty="0" smtClean="0"/>
              <a:t>Pisarna: </a:t>
            </a:r>
            <a:r>
              <a:rPr lang="sl-SI" dirty="0" smtClean="0">
                <a:solidFill>
                  <a:schemeClr val="bg1">
                    <a:lumMod val="50000"/>
                  </a:schemeClr>
                </a:solidFill>
              </a:rPr>
              <a:t>/ Office:</a:t>
            </a:r>
            <a:r>
              <a:rPr lang="sl-SI" dirty="0" smtClean="0"/>
              <a:t> @ Kettejeva 1 </a:t>
            </a:r>
            <a:endParaRPr lang="sl-SI" dirty="0"/>
          </a:p>
        </p:txBody>
      </p:sp>
    </p:spTree>
    <p:extLst>
      <p:ext uri="{BB962C8B-B14F-4D97-AF65-F5344CB8AC3E}">
        <p14:creationId xmlns:p14="http://schemas.microsoft.com/office/powerpoint/2010/main" val="2997077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3" name="Google Shape;19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94" name="Google Shape;194;p14"/>
          <p:cNvPicPr preferRelativeResize="0"/>
          <p:nvPr/>
        </p:nvPicPr>
        <p:blipFill rotWithShape="1">
          <a:blip r:embed="rId3">
            <a:alphaModFix/>
          </a:blip>
          <a:srcRect l="-161" t="13535" r="22967" b="16289"/>
          <a:stretch/>
        </p:blipFill>
        <p:spPr>
          <a:xfrm>
            <a:off x="-112295" y="0"/>
            <a:ext cx="14117054" cy="7218947"/>
          </a:xfrm>
          <a:prstGeom prst="rect">
            <a:avLst/>
          </a:prstGeom>
          <a:noFill/>
          <a:ln>
            <a:noFill/>
          </a:ln>
        </p:spPr>
      </p:pic>
      <p:sp>
        <p:nvSpPr>
          <p:cNvPr id="195" name="Google Shape;195;p14"/>
          <p:cNvSpPr/>
          <p:nvPr/>
        </p:nvSpPr>
        <p:spPr>
          <a:xfrm>
            <a:off x="4074696" y="3696886"/>
            <a:ext cx="3769894" cy="506145"/>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01" name="Google Shape;20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02" name="Google Shape;202;p15"/>
          <p:cNvPicPr preferRelativeResize="0"/>
          <p:nvPr/>
        </p:nvPicPr>
        <p:blipFill rotWithShape="1">
          <a:blip r:embed="rId3">
            <a:alphaModFix/>
          </a:blip>
          <a:srcRect l="7105" t="16042" r="7193" b="11598"/>
          <a:stretch/>
        </p:blipFill>
        <p:spPr>
          <a:xfrm>
            <a:off x="0" y="0"/>
            <a:ext cx="14440229" cy="6858000"/>
          </a:xfrm>
          <a:prstGeom prst="rect">
            <a:avLst/>
          </a:prstGeom>
          <a:noFill/>
          <a:ln>
            <a:noFill/>
          </a:ln>
        </p:spPr>
      </p:pic>
      <p:sp>
        <p:nvSpPr>
          <p:cNvPr id="203" name="Google Shape;203;p15"/>
          <p:cNvSpPr txBox="1"/>
          <p:nvPr/>
        </p:nvSpPr>
        <p:spPr>
          <a:xfrm>
            <a:off x="2917367" y="3719048"/>
            <a:ext cx="278674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studentID@student.upr.si</a:t>
            </a:r>
            <a:endParaRPr sz="1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latin typeface="Calibri" panose="020F0502020204030204" pitchFamily="34" charset="0"/>
              <a:cs typeface="Calibri" panose="020F0502020204030204" pitchFamily="34" charset="0"/>
            </a:endParaRPr>
          </a:p>
        </p:txBody>
      </p:sp>
      <p:sp>
        <p:nvSpPr>
          <p:cNvPr id="209" name="Google Shape;20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latin typeface="Calibri" panose="020F0502020204030204" pitchFamily="34" charset="0"/>
              <a:cs typeface="Calibri" panose="020F0502020204030204" pitchFamily="34" charset="0"/>
            </a:endParaRPr>
          </a:p>
        </p:txBody>
      </p:sp>
      <p:pic>
        <p:nvPicPr>
          <p:cNvPr id="210" name="Google Shape;210;p16"/>
          <p:cNvPicPr preferRelativeResize="0"/>
          <p:nvPr/>
        </p:nvPicPr>
        <p:blipFill rotWithShape="1">
          <a:blip r:embed="rId3">
            <a:alphaModFix/>
          </a:blip>
          <a:srcRect l="15789" t="10896" r="15437" b="7855"/>
          <a:stretch/>
        </p:blipFill>
        <p:spPr>
          <a:xfrm>
            <a:off x="0" y="-1106905"/>
            <a:ext cx="12577011" cy="8357937"/>
          </a:xfrm>
          <a:prstGeom prst="rect">
            <a:avLst/>
          </a:prstGeom>
          <a:noFill/>
          <a:ln>
            <a:noFill/>
          </a:ln>
        </p:spPr>
      </p:pic>
      <p:sp>
        <p:nvSpPr>
          <p:cNvPr id="211" name="Google Shape;211;p16"/>
          <p:cNvSpPr/>
          <p:nvPr/>
        </p:nvSpPr>
        <p:spPr>
          <a:xfrm>
            <a:off x="6481011" y="6399981"/>
            <a:ext cx="2101515" cy="578335"/>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2" name="Rectangle 11"/>
          <p:cNvSpPr/>
          <p:nvPr/>
        </p:nvSpPr>
        <p:spPr>
          <a:xfrm>
            <a:off x="3400926" y="2212953"/>
            <a:ext cx="2149644"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3" name="Rectangle 12"/>
          <p:cNvSpPr/>
          <p:nvPr/>
        </p:nvSpPr>
        <p:spPr>
          <a:xfrm>
            <a:off x="3400926" y="3254897"/>
            <a:ext cx="2358190"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4" name="Rectangle 13"/>
          <p:cNvSpPr/>
          <p:nvPr/>
        </p:nvSpPr>
        <p:spPr>
          <a:xfrm>
            <a:off x="6993206" y="5065592"/>
            <a:ext cx="2728310"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5" name="Rectangle 14"/>
          <p:cNvSpPr/>
          <p:nvPr/>
        </p:nvSpPr>
        <p:spPr>
          <a:xfrm>
            <a:off x="8390020" y="3254897"/>
            <a:ext cx="513348" cy="25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6" name="Rectangle 15"/>
          <p:cNvSpPr/>
          <p:nvPr/>
        </p:nvSpPr>
        <p:spPr>
          <a:xfrm>
            <a:off x="3297610" y="1640492"/>
            <a:ext cx="3343822" cy="400576"/>
          </a:xfrm>
          <a:prstGeom prst="rect">
            <a:avLst/>
          </a:prstGeom>
          <a:solidFill>
            <a:srgbClr val="FFF7D7"/>
          </a:solidFill>
          <a:ln>
            <a:solidFill>
              <a:srgbClr val="FFF7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17" name="Google Shape;215;p16"/>
          <p:cNvSpPr txBox="1"/>
          <p:nvPr/>
        </p:nvSpPr>
        <p:spPr>
          <a:xfrm>
            <a:off x="3368842" y="1598336"/>
            <a:ext cx="3307444"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2200" b="1"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8" name="Google Shape;215;p16"/>
          <p:cNvSpPr txBox="1"/>
          <p:nvPr/>
        </p:nvSpPr>
        <p:spPr>
          <a:xfrm>
            <a:off x="3336758" y="2107698"/>
            <a:ext cx="3307444"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2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9" name="Google Shape;213;p16"/>
          <p:cNvSpPr txBox="1"/>
          <p:nvPr/>
        </p:nvSpPr>
        <p:spPr>
          <a:xfrm>
            <a:off x="3104687" y="3147971"/>
            <a:ext cx="3360282" cy="3821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    </a:t>
            </a:r>
            <a:r>
              <a:rPr lang="en-US" sz="2200" dirty="0">
                <a:solidFill>
                  <a:schemeClr val="dk1"/>
                </a:solidFill>
                <a:latin typeface="Calibri" panose="020F0502020204030204" pitchFamily="34" charset="0"/>
                <a:ea typeface="Calibri"/>
                <a:cs typeface="Calibri" panose="020F0502020204030204" pitchFamily="34" charset="0"/>
                <a:sym typeface="Calibri"/>
              </a:rPr>
              <a:t>outlook.office365.com</a:t>
            </a:r>
            <a:endParaRPr sz="2200" dirty="0">
              <a:latin typeface="Calibri" panose="020F0502020204030204" pitchFamily="34" charset="0"/>
              <a:cs typeface="Calibri" panose="020F0502020204030204" pitchFamily="34" charset="0"/>
            </a:endParaRPr>
          </a:p>
        </p:txBody>
      </p:sp>
      <p:sp>
        <p:nvSpPr>
          <p:cNvPr id="20" name="Google Shape;214;p16"/>
          <p:cNvSpPr txBox="1"/>
          <p:nvPr/>
        </p:nvSpPr>
        <p:spPr>
          <a:xfrm>
            <a:off x="8125323" y="3193295"/>
            <a:ext cx="914405"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a:solidFill>
                  <a:schemeClr val="dk1"/>
                </a:solidFill>
                <a:latin typeface="Calibri" panose="020F0502020204030204" pitchFamily="34" charset="0"/>
                <a:ea typeface="Calibri"/>
                <a:cs typeface="Calibri" panose="020F0502020204030204" pitchFamily="34" charset="0"/>
                <a:sym typeface="Calibri"/>
              </a:rPr>
              <a:t>    995</a:t>
            </a:r>
            <a:endParaRPr sz="2200" dirty="0">
              <a:latin typeface="Calibri" panose="020F0502020204030204" pitchFamily="34" charset="0"/>
              <a:cs typeface="Calibri" panose="020F0502020204030204" pitchFamily="34" charset="0"/>
            </a:endParaRPr>
          </a:p>
        </p:txBody>
      </p:sp>
      <p:sp>
        <p:nvSpPr>
          <p:cNvPr id="21" name="Google Shape;217;p16"/>
          <p:cNvSpPr txBox="1"/>
          <p:nvPr/>
        </p:nvSpPr>
        <p:spPr>
          <a:xfrm>
            <a:off x="6956516" y="4966474"/>
            <a:ext cx="2748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Rectangle 21"/>
          <p:cNvSpPr/>
          <p:nvPr/>
        </p:nvSpPr>
        <p:spPr>
          <a:xfrm>
            <a:off x="4119289" y="846408"/>
            <a:ext cx="3117087" cy="400576"/>
          </a:xfrm>
          <a:prstGeom prst="rect">
            <a:avLst/>
          </a:prstGeom>
          <a:solidFill>
            <a:srgbClr val="FFF7D7"/>
          </a:solidFill>
          <a:ln>
            <a:solidFill>
              <a:srgbClr val="FFF7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23" name="Google Shape;216;p16"/>
          <p:cNvSpPr txBox="1"/>
          <p:nvPr/>
        </p:nvSpPr>
        <p:spPr>
          <a:xfrm>
            <a:off x="4105394" y="846408"/>
            <a:ext cx="3307444"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err="1">
                <a:solidFill>
                  <a:schemeClr val="dk1"/>
                </a:solidFill>
                <a:latin typeface="Calibri" panose="020F0502020204030204" pitchFamily="34" charset="0"/>
                <a:ea typeface="Calibri"/>
                <a:cs typeface="Calibri" panose="020F0502020204030204" pitchFamily="34" charset="0"/>
                <a:sym typeface="Calibri"/>
              </a:rPr>
              <a:t>studentID@student.upr.si</a:t>
            </a:r>
            <a:endParaRPr sz="2200" b="1"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4400"/>
            </a:pPr>
            <a:r>
              <a:rPr lang="en-US" dirty="0" err="1">
                <a:solidFill>
                  <a:srgbClr val="2E75B5"/>
                </a:solidFill>
              </a:rPr>
              <a:t>Brezžično</a:t>
            </a:r>
            <a:r>
              <a:rPr lang="en-US" dirty="0">
                <a:solidFill>
                  <a:srgbClr val="2E75B5"/>
                </a:solidFill>
              </a:rPr>
              <a:t> </a:t>
            </a:r>
            <a:r>
              <a:rPr lang="en-US" dirty="0" err="1">
                <a:solidFill>
                  <a:srgbClr val="2E75B5"/>
                </a:solidFill>
              </a:rPr>
              <a:t>omrežje</a:t>
            </a:r>
            <a:r>
              <a:rPr lang="en-US" dirty="0">
                <a:solidFill>
                  <a:srgbClr val="2E75B5"/>
                </a:solidFill>
              </a:rPr>
              <a:t> </a:t>
            </a:r>
            <a:r>
              <a:rPr lang="en-US" dirty="0" err="1" smtClean="0">
                <a:solidFill>
                  <a:srgbClr val="2E75B5"/>
                </a:solidFill>
              </a:rPr>
              <a:t>Eduroam</a:t>
            </a:r>
            <a:r>
              <a:rPr lang="sl-SI" dirty="0" smtClean="0">
                <a:solidFill>
                  <a:srgbClr val="2E75B5"/>
                </a:solidFill>
              </a:rPr>
              <a:t> </a:t>
            </a:r>
            <a:r>
              <a:rPr lang="sl-SI" dirty="0" smtClean="0">
                <a:solidFill>
                  <a:schemeClr val="accent1">
                    <a:lumMod val="60000"/>
                    <a:lumOff val="40000"/>
                  </a:schemeClr>
                </a:solidFill>
              </a:rPr>
              <a:t>/ </a:t>
            </a:r>
            <a:r>
              <a:rPr lang="en-US" dirty="0" err="1" smtClean="0">
                <a:solidFill>
                  <a:schemeClr val="accent1">
                    <a:lumMod val="60000"/>
                    <a:lumOff val="40000"/>
                  </a:schemeClr>
                </a:solidFill>
              </a:rPr>
              <a:t>Eduroam</a:t>
            </a:r>
            <a:r>
              <a:rPr lang="en-US" dirty="0" smtClean="0">
                <a:solidFill>
                  <a:schemeClr val="accent1">
                    <a:lumMod val="60000"/>
                    <a:lumOff val="40000"/>
                  </a:schemeClr>
                </a:solidFill>
              </a:rPr>
              <a:t> </a:t>
            </a:r>
            <a:r>
              <a:rPr lang="en-US" dirty="0" err="1">
                <a:solidFill>
                  <a:schemeClr val="accent1">
                    <a:lumMod val="60000"/>
                    <a:lumOff val="40000"/>
                  </a:schemeClr>
                </a:solidFill>
              </a:rPr>
              <a:t>wi-fi</a:t>
            </a:r>
            <a:r>
              <a:rPr lang="en-US" dirty="0">
                <a:solidFill>
                  <a:schemeClr val="accent1">
                    <a:lumMod val="60000"/>
                    <a:lumOff val="40000"/>
                  </a:schemeClr>
                </a:solidFill>
              </a:rPr>
              <a:t> </a:t>
            </a:r>
            <a:endParaRPr dirty="0">
              <a:solidFill>
                <a:schemeClr val="accent1">
                  <a:lumMod val="60000"/>
                  <a:lumOff val="40000"/>
                </a:schemeClr>
              </a:solidFill>
            </a:endParaRPr>
          </a:p>
        </p:txBody>
      </p:sp>
      <p:sp>
        <p:nvSpPr>
          <p:cNvPr id="223" name="Google Shape;223;p17"/>
          <p:cNvSpPr txBox="1">
            <a:spLocks noGrp="1"/>
          </p:cNvSpPr>
          <p:nvPr>
            <p:ph type="body" idx="1"/>
          </p:nvPr>
        </p:nvSpPr>
        <p:spPr>
          <a:xfrm>
            <a:off x="6436895" y="1995486"/>
            <a:ext cx="5181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sz="2400" dirty="0">
                <a:solidFill>
                  <a:schemeClr val="bg1">
                    <a:lumMod val="50000"/>
                  </a:schemeClr>
                </a:solidFill>
              </a:rPr>
              <a:t>Username: </a:t>
            </a:r>
            <a:r>
              <a:rPr lang="sl-SI" sz="2400" dirty="0" smtClean="0">
                <a:solidFill>
                  <a:schemeClr val="bg1">
                    <a:lumMod val="50000"/>
                  </a:schemeClr>
                </a:solidFill>
              </a:rPr>
              <a:t/>
            </a:r>
            <a:br>
              <a:rPr lang="sl-SI" sz="2400" dirty="0" smtClean="0">
                <a:solidFill>
                  <a:schemeClr val="bg1">
                    <a:lumMod val="50000"/>
                  </a:schemeClr>
                </a:solidFill>
              </a:rPr>
            </a:br>
            <a:r>
              <a:rPr lang="en-US" sz="2400" u="sng" dirty="0" smtClean="0">
                <a:solidFill>
                  <a:schemeClr val="bg1">
                    <a:lumMod val="50000"/>
                  </a:schemeClr>
                </a:solidFill>
                <a:hlinkClick r:id="rId3"/>
              </a:rPr>
              <a:t>studentID@student.upr.si</a:t>
            </a:r>
            <a:endParaRPr sz="2400" dirty="0">
              <a:solidFill>
                <a:schemeClr val="bg1">
                  <a:lumMod val="50000"/>
                </a:schemeClr>
              </a:solidFill>
            </a:endParaRPr>
          </a:p>
          <a:p>
            <a:pPr marL="228600" lvl="0" indent="-228600" algn="l" rtl="0">
              <a:lnSpc>
                <a:spcPct val="90000"/>
              </a:lnSpc>
              <a:spcBef>
                <a:spcPts val="1000"/>
              </a:spcBef>
              <a:spcAft>
                <a:spcPts val="0"/>
              </a:spcAft>
              <a:buClr>
                <a:schemeClr val="dk1"/>
              </a:buClr>
              <a:buSzPts val="2800"/>
              <a:buChar char="•"/>
            </a:pPr>
            <a:r>
              <a:rPr lang="en-US" sz="2400" dirty="0">
                <a:solidFill>
                  <a:schemeClr val="bg1">
                    <a:lumMod val="50000"/>
                  </a:schemeClr>
                </a:solidFill>
              </a:rPr>
              <a:t>Password: the same (e-mail)</a:t>
            </a:r>
            <a:endParaRPr sz="2400" dirty="0">
              <a:solidFill>
                <a:schemeClr val="bg1">
                  <a:lumMod val="50000"/>
                </a:schemeClr>
              </a:solidFill>
            </a:endParaRPr>
          </a:p>
          <a:p>
            <a:pPr marL="228600" lvl="0" indent="-50800" algn="l" rtl="0">
              <a:lnSpc>
                <a:spcPct val="90000"/>
              </a:lnSpc>
              <a:spcBef>
                <a:spcPts val="1000"/>
              </a:spcBef>
              <a:spcAft>
                <a:spcPts val="0"/>
              </a:spcAft>
              <a:buClr>
                <a:schemeClr val="dk1"/>
              </a:buClr>
              <a:buSzPts val="2800"/>
              <a:buNone/>
            </a:pPr>
            <a:endParaRPr sz="2400" dirty="0">
              <a:solidFill>
                <a:schemeClr val="bg1">
                  <a:lumMod val="50000"/>
                </a:schemeClr>
              </a:solidFill>
            </a:endParaRPr>
          </a:p>
          <a:p>
            <a:pPr marL="0" lvl="0" indent="0" algn="l" rtl="0">
              <a:lnSpc>
                <a:spcPct val="90000"/>
              </a:lnSpc>
              <a:spcBef>
                <a:spcPts val="1000"/>
              </a:spcBef>
              <a:spcAft>
                <a:spcPts val="0"/>
              </a:spcAft>
              <a:buClr>
                <a:schemeClr val="dk1"/>
              </a:buClr>
              <a:buSzPts val="2800"/>
              <a:buNone/>
            </a:pPr>
            <a:r>
              <a:rPr lang="en-US" sz="2400" dirty="0">
                <a:solidFill>
                  <a:schemeClr val="bg1">
                    <a:lumMod val="50000"/>
                  </a:schemeClr>
                </a:solidFill>
              </a:rPr>
              <a:t>In order to set up the connection you need to install the software for your device provided on  </a:t>
            </a:r>
            <a:r>
              <a:rPr lang="en-US" sz="2400" u="sng" dirty="0">
                <a:solidFill>
                  <a:schemeClr val="bg1">
                    <a:lumMod val="50000"/>
                  </a:schemeClr>
                </a:solidFill>
                <a:hlinkClick r:id="rId4"/>
              </a:rPr>
              <a:t>cat.eduroam.org</a:t>
            </a:r>
            <a:r>
              <a:rPr lang="en-US" sz="2400" dirty="0">
                <a:solidFill>
                  <a:schemeClr val="bg1">
                    <a:lumMod val="50000"/>
                  </a:schemeClr>
                </a:solidFill>
              </a:rPr>
              <a:t>. </a:t>
            </a:r>
            <a:endParaRPr lang="sl-SI" sz="2400" dirty="0" smtClean="0">
              <a:solidFill>
                <a:schemeClr val="bg1">
                  <a:lumMod val="50000"/>
                </a:schemeClr>
              </a:solidFill>
            </a:endParaRPr>
          </a:p>
          <a:p>
            <a:pPr marL="0" indent="0">
              <a:buSzPts val="2800"/>
              <a:buNone/>
            </a:pPr>
            <a:endParaRPr lang="sl-SI" sz="2400" dirty="0" smtClean="0">
              <a:solidFill>
                <a:schemeClr val="bg1">
                  <a:lumMod val="50000"/>
                </a:schemeClr>
              </a:solidFill>
            </a:endParaRPr>
          </a:p>
          <a:p>
            <a:pPr marL="0" indent="0">
              <a:buSzPts val="2800"/>
              <a:buNone/>
            </a:pPr>
            <a:endParaRPr lang="sl-SI" sz="2400" dirty="0" smtClean="0">
              <a:solidFill>
                <a:schemeClr val="bg1">
                  <a:lumMod val="50000"/>
                </a:schemeClr>
              </a:solidFill>
            </a:endParaRPr>
          </a:p>
          <a:p>
            <a:pPr marL="0" indent="0">
              <a:spcBef>
                <a:spcPts val="0"/>
              </a:spcBef>
              <a:buSzPts val="2800"/>
              <a:buNone/>
            </a:pPr>
            <a:r>
              <a:rPr lang="en-US" sz="2400" dirty="0" smtClean="0">
                <a:solidFill>
                  <a:schemeClr val="bg1">
                    <a:lumMod val="50000"/>
                  </a:schemeClr>
                </a:solidFill>
              </a:rPr>
              <a:t>Smartphone</a:t>
            </a:r>
            <a:r>
              <a:rPr lang="en-US" sz="2400" dirty="0">
                <a:solidFill>
                  <a:schemeClr val="bg1">
                    <a:lumMod val="50000"/>
                  </a:schemeClr>
                </a:solidFill>
              </a:rPr>
              <a:t>:</a:t>
            </a:r>
            <a:br>
              <a:rPr lang="en-US" sz="2400" dirty="0">
                <a:solidFill>
                  <a:schemeClr val="bg1">
                    <a:lumMod val="50000"/>
                  </a:schemeClr>
                </a:solidFill>
              </a:rPr>
            </a:br>
            <a:r>
              <a:rPr lang="en-US" sz="2400" dirty="0">
                <a:solidFill>
                  <a:schemeClr val="bg1">
                    <a:lumMod val="50000"/>
                  </a:schemeClr>
                </a:solidFill>
              </a:rPr>
              <a:t>Download and install the app</a:t>
            </a:r>
            <a:r>
              <a:rPr lang="en-US" sz="2400" dirty="0" smtClean="0">
                <a:solidFill>
                  <a:schemeClr val="bg1">
                    <a:lumMod val="50000"/>
                  </a:schemeClr>
                </a:solidFill>
              </a:rPr>
              <a:t>.</a:t>
            </a:r>
            <a:endParaRPr lang="en-US" sz="2400" dirty="0">
              <a:solidFill>
                <a:schemeClr val="bg1">
                  <a:lumMod val="50000"/>
                </a:schemeClr>
              </a:solidFill>
            </a:endParaRPr>
          </a:p>
        </p:txBody>
      </p:sp>
      <p:sp>
        <p:nvSpPr>
          <p:cNvPr id="224" name="Google Shape;224;p17"/>
          <p:cNvSpPr txBox="1">
            <a:spLocks noGrp="1"/>
          </p:cNvSpPr>
          <p:nvPr>
            <p:ph type="body" idx="2"/>
          </p:nvPr>
        </p:nvSpPr>
        <p:spPr>
          <a:xfrm>
            <a:off x="990600" y="1995486"/>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400" dirty="0" err="1"/>
              <a:t>Uporabniško</a:t>
            </a:r>
            <a:r>
              <a:rPr lang="en-US" sz="2400" dirty="0"/>
              <a:t> </a:t>
            </a:r>
            <a:r>
              <a:rPr lang="en-US" sz="2400" dirty="0" err="1"/>
              <a:t>ime</a:t>
            </a:r>
            <a:r>
              <a:rPr lang="en-US" sz="2400" dirty="0"/>
              <a:t>: </a:t>
            </a:r>
            <a:r>
              <a:rPr lang="en-US" sz="2400" u="sng" dirty="0">
                <a:solidFill>
                  <a:schemeClr val="hlink"/>
                </a:solidFill>
                <a:hlinkClick r:id="rId3"/>
              </a:rPr>
              <a:t>studentID@student.upr.si</a:t>
            </a:r>
            <a:endParaRPr sz="2400" dirty="0"/>
          </a:p>
          <a:p>
            <a:pPr marL="228600" lvl="0" indent="-228600" algn="l" rtl="0">
              <a:lnSpc>
                <a:spcPct val="90000"/>
              </a:lnSpc>
              <a:spcBef>
                <a:spcPts val="1000"/>
              </a:spcBef>
              <a:spcAft>
                <a:spcPts val="0"/>
              </a:spcAft>
              <a:buClr>
                <a:schemeClr val="dk1"/>
              </a:buClr>
              <a:buSzPts val="2800"/>
              <a:buChar char="•"/>
            </a:pPr>
            <a:r>
              <a:rPr lang="en-US" sz="2400" dirty="0" err="1"/>
              <a:t>Geslo</a:t>
            </a:r>
            <a:r>
              <a:rPr lang="en-US" sz="2400" dirty="0"/>
              <a:t>: </a:t>
            </a:r>
            <a:r>
              <a:rPr lang="en-US" sz="2400" dirty="0" err="1"/>
              <a:t>enako</a:t>
            </a:r>
            <a:r>
              <a:rPr lang="en-US" sz="2400" dirty="0"/>
              <a:t> </a:t>
            </a:r>
            <a:r>
              <a:rPr lang="en-US" sz="2400" dirty="0" err="1"/>
              <a:t>kot</a:t>
            </a:r>
            <a:r>
              <a:rPr lang="en-US" sz="2400" dirty="0"/>
              <a:t> </a:t>
            </a:r>
            <a:r>
              <a:rPr lang="en-US" sz="2400" dirty="0" err="1"/>
              <a:t>prej</a:t>
            </a:r>
            <a:r>
              <a:rPr lang="en-US" sz="2400" dirty="0"/>
              <a:t> (</a:t>
            </a:r>
            <a:r>
              <a:rPr lang="en-US" sz="2400" dirty="0" err="1"/>
              <a:t>za</a:t>
            </a:r>
            <a:r>
              <a:rPr lang="en-US" sz="2400" dirty="0"/>
              <a:t> e-mail)</a:t>
            </a:r>
            <a:endParaRPr sz="2400" dirty="0"/>
          </a:p>
          <a:p>
            <a:pPr marL="228600" lvl="0" indent="-50800" algn="l" rtl="0">
              <a:lnSpc>
                <a:spcPct val="90000"/>
              </a:lnSpc>
              <a:spcBef>
                <a:spcPts val="1000"/>
              </a:spcBef>
              <a:spcAft>
                <a:spcPts val="0"/>
              </a:spcAft>
              <a:buClr>
                <a:schemeClr val="dk1"/>
              </a:buClr>
              <a:buSzPts val="2800"/>
              <a:buNone/>
            </a:pPr>
            <a:endParaRPr sz="2400" dirty="0"/>
          </a:p>
          <a:p>
            <a:pPr marL="0" lvl="0" indent="0" algn="l" rtl="0">
              <a:lnSpc>
                <a:spcPct val="90000"/>
              </a:lnSpc>
              <a:spcBef>
                <a:spcPts val="1000"/>
              </a:spcBef>
              <a:spcAft>
                <a:spcPts val="0"/>
              </a:spcAft>
              <a:buClr>
                <a:schemeClr val="dk1"/>
              </a:buClr>
              <a:buSzPts val="2800"/>
              <a:buNone/>
            </a:pPr>
            <a:r>
              <a:rPr lang="en-US" sz="2400" dirty="0" err="1"/>
              <a:t>Za</a:t>
            </a:r>
            <a:r>
              <a:rPr lang="en-US" sz="2400" dirty="0"/>
              <a:t> </a:t>
            </a:r>
            <a:r>
              <a:rPr lang="en-US" sz="2400" dirty="0" err="1"/>
              <a:t>ureditev</a:t>
            </a:r>
            <a:r>
              <a:rPr lang="en-US" sz="2400" dirty="0"/>
              <a:t> </a:t>
            </a:r>
            <a:r>
              <a:rPr lang="en-US" sz="2400" dirty="0" err="1"/>
              <a:t>povezave</a:t>
            </a:r>
            <a:r>
              <a:rPr lang="en-US" sz="2400" dirty="0"/>
              <a:t> je </a:t>
            </a:r>
            <a:r>
              <a:rPr lang="en-US" sz="2400" dirty="0" err="1"/>
              <a:t>na</a:t>
            </a:r>
            <a:r>
              <a:rPr lang="en-US" sz="2400" dirty="0"/>
              <a:t> </a:t>
            </a:r>
            <a:r>
              <a:rPr lang="en-US" sz="2400" dirty="0" err="1"/>
              <a:t>večini</a:t>
            </a:r>
            <a:r>
              <a:rPr lang="en-US" sz="2400" dirty="0"/>
              <a:t> </a:t>
            </a:r>
            <a:r>
              <a:rPr lang="en-US" sz="2400" dirty="0" err="1"/>
              <a:t>naprav</a:t>
            </a:r>
            <a:r>
              <a:rPr lang="en-US" sz="2400" dirty="0"/>
              <a:t> </a:t>
            </a:r>
            <a:r>
              <a:rPr lang="en-US" sz="2400" dirty="0" err="1"/>
              <a:t>potrebno</a:t>
            </a:r>
            <a:r>
              <a:rPr lang="en-US" sz="2400" dirty="0"/>
              <a:t> </a:t>
            </a:r>
            <a:r>
              <a:rPr lang="en-US" sz="2400" dirty="0" err="1"/>
              <a:t>namestiti</a:t>
            </a:r>
            <a:r>
              <a:rPr lang="en-US" sz="2400" dirty="0"/>
              <a:t> </a:t>
            </a:r>
            <a:r>
              <a:rPr lang="en-US" sz="2400" dirty="0" err="1"/>
              <a:t>posebno</a:t>
            </a:r>
            <a:r>
              <a:rPr lang="en-US" sz="2400" dirty="0"/>
              <a:t> </a:t>
            </a:r>
            <a:r>
              <a:rPr lang="en-US" sz="2400" dirty="0" err="1"/>
              <a:t>programsko</a:t>
            </a:r>
            <a:r>
              <a:rPr lang="en-US" sz="2400" dirty="0"/>
              <a:t> </a:t>
            </a:r>
            <a:r>
              <a:rPr lang="en-US" sz="2400" dirty="0" err="1"/>
              <a:t>opremo</a:t>
            </a:r>
            <a:r>
              <a:rPr lang="en-US" sz="2400" dirty="0"/>
              <a:t>, </a:t>
            </a:r>
            <a:r>
              <a:rPr lang="en-US" sz="2400" dirty="0" err="1"/>
              <a:t>ki</a:t>
            </a:r>
            <a:r>
              <a:rPr lang="en-US" sz="2400" dirty="0"/>
              <a:t> jo </a:t>
            </a:r>
            <a:r>
              <a:rPr lang="en-US" sz="2400" dirty="0" err="1"/>
              <a:t>dobite</a:t>
            </a:r>
            <a:r>
              <a:rPr lang="en-US" sz="2400" dirty="0"/>
              <a:t> </a:t>
            </a:r>
            <a:r>
              <a:rPr lang="en-US" sz="2400" dirty="0" err="1"/>
              <a:t>na</a:t>
            </a:r>
            <a:r>
              <a:rPr lang="en-US" sz="2400" dirty="0"/>
              <a:t> </a:t>
            </a:r>
            <a:r>
              <a:rPr lang="en-US" sz="2400" u="sng" dirty="0">
                <a:solidFill>
                  <a:schemeClr val="hlink"/>
                </a:solidFill>
                <a:hlinkClick r:id="rId4"/>
              </a:rPr>
              <a:t>cat.eduroam.org</a:t>
            </a:r>
            <a:r>
              <a:rPr lang="en-US" sz="2400" dirty="0"/>
              <a:t>. </a:t>
            </a:r>
            <a:endParaRPr lang="sl-SI" sz="2400" dirty="0"/>
          </a:p>
          <a:p>
            <a:pPr marL="0" indent="0">
              <a:buSzPts val="2800"/>
              <a:buNone/>
            </a:pPr>
            <a:endParaRPr lang="sl-SI" sz="2400" dirty="0" smtClean="0"/>
          </a:p>
          <a:p>
            <a:pPr marL="0" indent="0">
              <a:buSzPts val="2800"/>
              <a:buNone/>
            </a:pPr>
            <a:r>
              <a:rPr lang="it-IT" sz="2400" dirty="0" smtClean="0"/>
              <a:t>Pametni </a:t>
            </a:r>
            <a:r>
              <a:rPr lang="it-IT" sz="2400" dirty="0"/>
              <a:t>telefon:</a:t>
            </a:r>
            <a:br>
              <a:rPr lang="it-IT" sz="2400" dirty="0"/>
            </a:br>
            <a:r>
              <a:rPr lang="it-IT" sz="2400" dirty="0" smtClean="0"/>
              <a:t>Sn</a:t>
            </a:r>
            <a:r>
              <a:rPr lang="sl-SI" sz="2400" dirty="0" smtClean="0"/>
              <a:t>e</a:t>
            </a:r>
            <a:r>
              <a:rPr lang="it-IT" sz="2400" dirty="0" smtClean="0"/>
              <a:t>mite </a:t>
            </a:r>
            <a:r>
              <a:rPr lang="it-IT" sz="2400" dirty="0"/>
              <a:t>in namestite aplikacijo.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8"/>
          <p:cNvPicPr preferRelativeResize="0">
            <a:picLocks noGrp="1"/>
          </p:cNvPicPr>
          <p:nvPr>
            <p:ph type="body" idx="4294967295"/>
          </p:nvPr>
        </p:nvPicPr>
        <p:blipFill rotWithShape="1">
          <a:blip r:embed="rId3">
            <a:alphaModFix/>
          </a:blip>
          <a:srcRect/>
          <a:stretch/>
        </p:blipFill>
        <p:spPr>
          <a:xfrm>
            <a:off x="0" y="-10886"/>
            <a:ext cx="12192000" cy="8763000"/>
          </a:xfrm>
          <a:prstGeom prst="rect">
            <a:avLst/>
          </a:prstGeom>
          <a:noFill/>
          <a:ln>
            <a:noFill/>
          </a:ln>
        </p:spPr>
      </p:pic>
      <p:sp>
        <p:nvSpPr>
          <p:cNvPr id="230" name="Google Shape;230;p18"/>
          <p:cNvSpPr/>
          <p:nvPr/>
        </p:nvSpPr>
        <p:spPr>
          <a:xfrm>
            <a:off x="378372" y="6014545"/>
            <a:ext cx="8064062" cy="1158765"/>
          </a:xfrm>
          <a:prstGeom prst="roundRect">
            <a:avLst>
              <a:gd name="adj" fmla="val 16667"/>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18"/>
          <p:cNvSpPr txBox="1">
            <a:spLocks noGrp="1"/>
          </p:cNvSpPr>
          <p:nvPr>
            <p:ph type="title"/>
          </p:nvPr>
        </p:nvSpPr>
        <p:spPr>
          <a:xfrm>
            <a:off x="537528" y="6187585"/>
            <a:ext cx="7491247" cy="4857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959"/>
              <a:buFont typeface="Calibri"/>
              <a:buNone/>
            </a:pPr>
            <a:r>
              <a:rPr lang="sl-SI" sz="3959" dirty="0" smtClean="0"/>
              <a:t>Za Android uporabite:</a:t>
            </a:r>
            <a:endParaRPr dirty="0"/>
          </a:p>
        </p:txBody>
      </p:sp>
      <p:sp>
        <p:nvSpPr>
          <p:cNvPr id="232" name="Google Shape;232;p18"/>
          <p:cNvSpPr txBox="1"/>
          <p:nvPr/>
        </p:nvSpPr>
        <p:spPr>
          <a:xfrm>
            <a:off x="537528" y="6673334"/>
            <a:ext cx="78445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4"/>
              </a:rPr>
              <a:t>https://play.google.com/store/apps/details?id=uk.ac.swansea.eduroamcat&amp;hl=en</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2E75B5"/>
              </a:buClr>
              <a:buSzPts val="3600"/>
            </a:pPr>
            <a:r>
              <a:rPr lang="en-US" sz="3600" dirty="0" err="1">
                <a:solidFill>
                  <a:srgbClr val="2E75B5"/>
                </a:solidFill>
              </a:rPr>
              <a:t>Eduroam</a:t>
            </a:r>
            <a:r>
              <a:rPr lang="en-US" sz="3600" dirty="0">
                <a:solidFill>
                  <a:srgbClr val="2E75B5"/>
                </a:solidFill>
              </a:rPr>
              <a:t> CAT Android </a:t>
            </a:r>
            <a:r>
              <a:rPr lang="en-US" sz="3600" dirty="0" err="1">
                <a:solidFill>
                  <a:srgbClr val="2E75B5"/>
                </a:solidFill>
              </a:rPr>
              <a:t>koraki</a:t>
            </a:r>
            <a:r>
              <a:rPr lang="en-US" sz="3600" dirty="0">
                <a:solidFill>
                  <a:srgbClr val="2E75B5"/>
                </a:solidFill>
              </a:rPr>
              <a:t> </a:t>
            </a:r>
            <a:r>
              <a:rPr lang="en-US" sz="3600" dirty="0" err="1" smtClean="0">
                <a:solidFill>
                  <a:srgbClr val="2E75B5"/>
                </a:solidFill>
              </a:rPr>
              <a:t>namestitve</a:t>
            </a:r>
            <a:r>
              <a:rPr lang="sl-SI" sz="3600" dirty="0" smtClean="0">
                <a:solidFill>
                  <a:srgbClr val="2E75B5"/>
                </a:solidFill>
              </a:rPr>
              <a:t> / </a:t>
            </a:r>
            <a:br>
              <a:rPr lang="sl-SI" sz="3600" dirty="0" smtClean="0">
                <a:solidFill>
                  <a:srgbClr val="2E75B5"/>
                </a:solidFill>
              </a:rPr>
            </a:br>
            <a:r>
              <a:rPr lang="en-US" sz="3600" dirty="0" err="1" smtClean="0">
                <a:solidFill>
                  <a:schemeClr val="accent1">
                    <a:lumMod val="60000"/>
                    <a:lumOff val="40000"/>
                  </a:schemeClr>
                </a:solidFill>
              </a:rPr>
              <a:t>Eduroam</a:t>
            </a:r>
            <a:r>
              <a:rPr lang="en-US" sz="3600" dirty="0" smtClean="0">
                <a:solidFill>
                  <a:schemeClr val="accent1">
                    <a:lumMod val="60000"/>
                    <a:lumOff val="40000"/>
                  </a:schemeClr>
                </a:solidFill>
              </a:rPr>
              <a:t> </a:t>
            </a:r>
            <a:r>
              <a:rPr lang="en-US" sz="3600" dirty="0">
                <a:solidFill>
                  <a:schemeClr val="accent1">
                    <a:lumMod val="60000"/>
                    <a:lumOff val="40000"/>
                  </a:schemeClr>
                </a:solidFill>
              </a:rPr>
              <a:t>CAT Android installation </a:t>
            </a:r>
            <a:r>
              <a:rPr lang="en-US" sz="3600" dirty="0" smtClean="0">
                <a:solidFill>
                  <a:schemeClr val="accent1">
                    <a:lumMod val="60000"/>
                    <a:lumOff val="40000"/>
                  </a:schemeClr>
                </a:solidFill>
              </a:rPr>
              <a:t>process</a:t>
            </a:r>
            <a:endParaRPr sz="3600" dirty="0">
              <a:solidFill>
                <a:schemeClr val="accent1">
                  <a:lumMod val="60000"/>
                  <a:lumOff val="40000"/>
                </a:schemeClr>
              </a:solidFill>
            </a:endParaRPr>
          </a:p>
        </p:txBody>
      </p:sp>
      <p:pic>
        <p:nvPicPr>
          <p:cNvPr id="238" name="Google Shape;238;p19"/>
          <p:cNvPicPr preferRelativeResize="0"/>
          <p:nvPr/>
        </p:nvPicPr>
        <p:blipFill rotWithShape="1">
          <a:blip r:embed="rId3">
            <a:alphaModFix/>
          </a:blip>
          <a:srcRect/>
          <a:stretch/>
        </p:blipFill>
        <p:spPr>
          <a:xfrm>
            <a:off x="0" y="2159109"/>
            <a:ext cx="2349445" cy="4698889"/>
          </a:xfrm>
          <a:prstGeom prst="rect">
            <a:avLst/>
          </a:prstGeom>
          <a:noFill/>
          <a:ln>
            <a:noFill/>
          </a:ln>
        </p:spPr>
      </p:pic>
      <p:pic>
        <p:nvPicPr>
          <p:cNvPr id="239" name="Google Shape;239;p19"/>
          <p:cNvPicPr preferRelativeResize="0"/>
          <p:nvPr/>
        </p:nvPicPr>
        <p:blipFill rotWithShape="1">
          <a:blip r:embed="rId4">
            <a:alphaModFix/>
          </a:blip>
          <a:srcRect/>
          <a:stretch/>
        </p:blipFill>
        <p:spPr>
          <a:xfrm>
            <a:off x="2475474" y="2159110"/>
            <a:ext cx="2349445" cy="4698889"/>
          </a:xfrm>
          <a:prstGeom prst="rect">
            <a:avLst/>
          </a:prstGeom>
          <a:noFill/>
          <a:ln>
            <a:noFill/>
          </a:ln>
        </p:spPr>
      </p:pic>
      <p:pic>
        <p:nvPicPr>
          <p:cNvPr id="240" name="Google Shape;240;p19"/>
          <p:cNvPicPr preferRelativeResize="0"/>
          <p:nvPr/>
        </p:nvPicPr>
        <p:blipFill rotWithShape="1">
          <a:blip r:embed="rId5">
            <a:alphaModFix/>
          </a:blip>
          <a:srcRect/>
          <a:stretch/>
        </p:blipFill>
        <p:spPr>
          <a:xfrm>
            <a:off x="4921337" y="2159112"/>
            <a:ext cx="2349444" cy="4698888"/>
          </a:xfrm>
          <a:prstGeom prst="rect">
            <a:avLst/>
          </a:prstGeom>
          <a:noFill/>
          <a:ln>
            <a:noFill/>
          </a:ln>
        </p:spPr>
      </p:pic>
      <p:pic>
        <p:nvPicPr>
          <p:cNvPr id="241" name="Google Shape;241;p19"/>
          <p:cNvPicPr preferRelativeResize="0"/>
          <p:nvPr/>
        </p:nvPicPr>
        <p:blipFill rotWithShape="1">
          <a:blip r:embed="rId6">
            <a:alphaModFix/>
          </a:blip>
          <a:srcRect/>
          <a:stretch/>
        </p:blipFill>
        <p:spPr>
          <a:xfrm>
            <a:off x="7396696" y="2159113"/>
            <a:ext cx="2349444" cy="4698887"/>
          </a:xfrm>
          <a:prstGeom prst="rect">
            <a:avLst/>
          </a:prstGeom>
          <a:noFill/>
          <a:ln>
            <a:noFill/>
          </a:ln>
        </p:spPr>
      </p:pic>
      <p:pic>
        <p:nvPicPr>
          <p:cNvPr id="242" name="Google Shape;242;p19"/>
          <p:cNvPicPr preferRelativeResize="0"/>
          <p:nvPr/>
        </p:nvPicPr>
        <p:blipFill rotWithShape="1">
          <a:blip r:embed="rId7">
            <a:alphaModFix/>
          </a:blip>
          <a:srcRect/>
          <a:stretch/>
        </p:blipFill>
        <p:spPr>
          <a:xfrm>
            <a:off x="9842557" y="2159112"/>
            <a:ext cx="2349444" cy="4698888"/>
          </a:xfrm>
          <a:prstGeom prst="rect">
            <a:avLst/>
          </a:prstGeom>
          <a:noFill/>
          <a:ln>
            <a:noFill/>
          </a:ln>
        </p:spPr>
      </p:pic>
      <p:sp>
        <p:nvSpPr>
          <p:cNvPr id="243" name="Google Shape;243;p19"/>
          <p:cNvSpPr/>
          <p:nvPr/>
        </p:nvSpPr>
        <p:spPr>
          <a:xfrm>
            <a:off x="457014" y="4623619"/>
            <a:ext cx="1474839" cy="398206"/>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9"/>
          <p:cNvSpPr/>
          <p:nvPr/>
        </p:nvSpPr>
        <p:spPr>
          <a:xfrm>
            <a:off x="3633952" y="4660490"/>
            <a:ext cx="1041288" cy="3244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9"/>
          <p:cNvSpPr/>
          <p:nvPr/>
        </p:nvSpPr>
        <p:spPr>
          <a:xfrm>
            <a:off x="5131676" y="3429000"/>
            <a:ext cx="835572" cy="3244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9"/>
          <p:cNvSpPr/>
          <p:nvPr/>
        </p:nvSpPr>
        <p:spPr>
          <a:xfrm>
            <a:off x="8623738" y="6168410"/>
            <a:ext cx="1048351" cy="3244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9"/>
          <p:cNvSpPr/>
          <p:nvPr/>
        </p:nvSpPr>
        <p:spPr>
          <a:xfrm>
            <a:off x="10665372" y="4984955"/>
            <a:ext cx="688428" cy="3244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buClr>
                <a:srgbClr val="2E75B5"/>
              </a:buClr>
              <a:buSzPts val="3600"/>
            </a:pPr>
            <a:r>
              <a:rPr lang="en-US" sz="3600" dirty="0" err="1">
                <a:solidFill>
                  <a:srgbClr val="2E75B5"/>
                </a:solidFill>
              </a:rPr>
              <a:t>Eduroam</a:t>
            </a:r>
            <a:r>
              <a:rPr lang="en-US" sz="3600" dirty="0">
                <a:solidFill>
                  <a:srgbClr val="2E75B5"/>
                </a:solidFill>
              </a:rPr>
              <a:t> Android </a:t>
            </a:r>
            <a:r>
              <a:rPr lang="en-US" sz="3600" dirty="0" err="1">
                <a:solidFill>
                  <a:srgbClr val="2E75B5"/>
                </a:solidFill>
              </a:rPr>
              <a:t>ročne</a:t>
            </a:r>
            <a:r>
              <a:rPr lang="en-US" sz="3600" dirty="0">
                <a:solidFill>
                  <a:srgbClr val="2E75B5"/>
                </a:solidFill>
              </a:rPr>
              <a:t> </a:t>
            </a:r>
            <a:r>
              <a:rPr lang="en-US" sz="3600" dirty="0" err="1" smtClean="0">
                <a:solidFill>
                  <a:srgbClr val="2E75B5"/>
                </a:solidFill>
              </a:rPr>
              <a:t>nastavitve</a:t>
            </a:r>
            <a:r>
              <a:rPr lang="sl-SI" sz="3600" dirty="0" smtClean="0">
                <a:solidFill>
                  <a:srgbClr val="2E75B5"/>
                </a:solidFill>
              </a:rPr>
              <a:t> /</a:t>
            </a:r>
            <a:r>
              <a:rPr lang="en-US" sz="3600" dirty="0"/>
              <a:t/>
            </a:r>
            <a:br>
              <a:rPr lang="en-US" sz="3600" dirty="0"/>
            </a:br>
            <a:r>
              <a:rPr lang="en-US" sz="3600" dirty="0" err="1" smtClean="0">
                <a:solidFill>
                  <a:schemeClr val="accent1">
                    <a:lumMod val="60000"/>
                    <a:lumOff val="40000"/>
                  </a:schemeClr>
                </a:solidFill>
              </a:rPr>
              <a:t>Eduroam</a:t>
            </a:r>
            <a:r>
              <a:rPr lang="en-US" sz="3600" dirty="0" smtClean="0">
                <a:solidFill>
                  <a:schemeClr val="accent1">
                    <a:lumMod val="60000"/>
                    <a:lumOff val="40000"/>
                  </a:schemeClr>
                </a:solidFill>
              </a:rPr>
              <a:t> </a:t>
            </a:r>
            <a:r>
              <a:rPr lang="en-US" sz="3600" dirty="0">
                <a:solidFill>
                  <a:schemeClr val="accent1">
                    <a:lumMod val="60000"/>
                    <a:lumOff val="40000"/>
                  </a:schemeClr>
                </a:solidFill>
              </a:rPr>
              <a:t>Android manual settings </a:t>
            </a:r>
            <a:endParaRPr sz="3600" dirty="0">
              <a:solidFill>
                <a:schemeClr val="accent1">
                  <a:lumMod val="60000"/>
                  <a:lumOff val="40000"/>
                </a:schemeClr>
              </a:solidFill>
            </a:endParaRPr>
          </a:p>
        </p:txBody>
      </p:sp>
      <p:pic>
        <p:nvPicPr>
          <p:cNvPr id="253" name="Google Shape;253;p20"/>
          <p:cNvPicPr preferRelativeResize="0"/>
          <p:nvPr/>
        </p:nvPicPr>
        <p:blipFill rotWithShape="1">
          <a:blip r:embed="rId3">
            <a:alphaModFix/>
          </a:blip>
          <a:srcRect/>
          <a:stretch/>
        </p:blipFill>
        <p:spPr>
          <a:xfrm>
            <a:off x="6480455" y="1690688"/>
            <a:ext cx="2583657" cy="5167313"/>
          </a:xfrm>
          <a:prstGeom prst="rect">
            <a:avLst/>
          </a:prstGeom>
          <a:noFill/>
          <a:ln>
            <a:noFill/>
          </a:ln>
        </p:spPr>
      </p:pic>
      <p:pic>
        <p:nvPicPr>
          <p:cNvPr id="254" name="Google Shape;254;p20"/>
          <p:cNvPicPr preferRelativeResize="0"/>
          <p:nvPr/>
        </p:nvPicPr>
        <p:blipFill rotWithShape="1">
          <a:blip r:embed="rId4">
            <a:alphaModFix/>
          </a:blip>
          <a:srcRect/>
          <a:stretch/>
        </p:blipFill>
        <p:spPr>
          <a:xfrm>
            <a:off x="9249966" y="1690688"/>
            <a:ext cx="2583656" cy="5167312"/>
          </a:xfrm>
          <a:prstGeom prst="rect">
            <a:avLst/>
          </a:prstGeom>
          <a:noFill/>
          <a:ln>
            <a:noFill/>
          </a:ln>
        </p:spPr>
      </p:pic>
      <p:sp>
        <p:nvSpPr>
          <p:cNvPr id="255" name="Google Shape;255;p20"/>
          <p:cNvSpPr txBox="1"/>
          <p:nvPr/>
        </p:nvSpPr>
        <p:spPr>
          <a:xfrm>
            <a:off x="358378" y="6123543"/>
            <a:ext cx="5578707"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u="sng">
                <a:solidFill>
                  <a:schemeClr val="dk1"/>
                </a:solidFill>
                <a:latin typeface="Calibri"/>
                <a:ea typeface="Calibri"/>
                <a:cs typeface="Calibri"/>
                <a:sym typeface="Calibri"/>
                <a:hlinkClick r:id="rId5"/>
              </a:rPr>
              <a:t>https://www.famnit.upr.si//sl/studenti/informacijske-storitve/eduroam-android</a:t>
            </a:r>
            <a:endParaRPr sz="1300">
              <a:solidFill>
                <a:schemeClr val="dk1"/>
              </a:solidFill>
              <a:latin typeface="Calibri"/>
              <a:ea typeface="Calibri"/>
              <a:cs typeface="Calibri"/>
              <a:sym typeface="Calibri"/>
            </a:endParaRPr>
          </a:p>
        </p:txBody>
      </p:sp>
      <p:sp>
        <p:nvSpPr>
          <p:cNvPr id="256" name="Google Shape;256;p20"/>
          <p:cNvSpPr txBox="1"/>
          <p:nvPr/>
        </p:nvSpPr>
        <p:spPr>
          <a:xfrm>
            <a:off x="6715848" y="3429000"/>
            <a:ext cx="1694695"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rgbClr val="D0CECE"/>
                </a:solidFill>
                <a:highlight>
                  <a:srgbClr val="000000"/>
                </a:highlight>
                <a:latin typeface="Calibri"/>
                <a:ea typeface="Calibri"/>
                <a:cs typeface="Calibri"/>
                <a:sym typeface="Calibri"/>
              </a:rPr>
              <a:t>                                  (unspecified)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7241-04D2-5544-962E-F9D1E73522BB}"/>
              </a:ext>
            </a:extLst>
          </p:cNvPr>
          <p:cNvSpPr>
            <a:spLocks noGrp="1"/>
          </p:cNvSpPr>
          <p:nvPr>
            <p:ph type="title"/>
          </p:nvPr>
        </p:nvSpPr>
        <p:spPr/>
        <p:txBody>
          <a:bodyPr>
            <a:normAutofit/>
          </a:bodyPr>
          <a:lstStyle/>
          <a:p>
            <a:r>
              <a:rPr lang="en-GB" sz="3600" dirty="0" err="1">
                <a:solidFill>
                  <a:srgbClr val="2E75B5"/>
                </a:solidFill>
              </a:rPr>
              <a:t>Dodatno</a:t>
            </a:r>
            <a:r>
              <a:rPr lang="en-GB" sz="3600" dirty="0">
                <a:solidFill>
                  <a:srgbClr val="2E75B5"/>
                </a:solidFill>
              </a:rPr>
              <a:t> </a:t>
            </a:r>
            <a:r>
              <a:rPr lang="en-GB" sz="3600" dirty="0">
                <a:solidFill>
                  <a:schemeClr val="accent1">
                    <a:lumMod val="60000"/>
                    <a:lumOff val="40000"/>
                  </a:schemeClr>
                </a:solidFill>
              </a:rPr>
              <a:t>/ In addition</a:t>
            </a:r>
          </a:p>
        </p:txBody>
      </p:sp>
      <p:sp>
        <p:nvSpPr>
          <p:cNvPr id="3" name="Text Placeholder 2">
            <a:extLst>
              <a:ext uri="{FF2B5EF4-FFF2-40B4-BE49-F238E27FC236}">
                <a16:creationId xmlns:a16="http://schemas.microsoft.com/office/drawing/2014/main" id="{3A8D8DD9-CEA0-0342-9C5F-997C017AE547}"/>
              </a:ext>
            </a:extLst>
          </p:cNvPr>
          <p:cNvSpPr>
            <a:spLocks noGrp="1"/>
          </p:cNvSpPr>
          <p:nvPr>
            <p:ph type="body" idx="1"/>
          </p:nvPr>
        </p:nvSpPr>
        <p:spPr/>
        <p:txBody>
          <a:bodyPr>
            <a:normAutofit/>
          </a:bodyPr>
          <a:lstStyle/>
          <a:p>
            <a:r>
              <a:rPr lang="en-GB" dirty="0"/>
              <a:t>Ne </a:t>
            </a:r>
            <a:r>
              <a:rPr lang="en-GB" dirty="0" err="1"/>
              <a:t>uporabljajte</a:t>
            </a:r>
            <a:r>
              <a:rPr lang="en-GB" dirty="0"/>
              <a:t> </a:t>
            </a:r>
            <a:r>
              <a:rPr lang="en-GB" dirty="0" err="1"/>
              <a:t>omrežja</a:t>
            </a:r>
            <a:r>
              <a:rPr lang="en-GB" dirty="0"/>
              <a:t> za </a:t>
            </a:r>
            <a:r>
              <a:rPr lang="en-GB" dirty="0" err="1"/>
              <a:t>nelegalne</a:t>
            </a:r>
            <a:r>
              <a:rPr lang="en-GB" dirty="0"/>
              <a:t> </a:t>
            </a:r>
            <a:r>
              <a:rPr lang="en-GB" dirty="0" err="1"/>
              <a:t>aktivnosti</a:t>
            </a:r>
            <a:r>
              <a:rPr lang="en-GB" dirty="0"/>
              <a:t>, </a:t>
            </a:r>
            <a:r>
              <a:rPr lang="en-GB" dirty="0" err="1"/>
              <a:t>ker</a:t>
            </a:r>
            <a:r>
              <a:rPr lang="en-GB" dirty="0"/>
              <a:t> </a:t>
            </a:r>
            <a:r>
              <a:rPr lang="en-GB" dirty="0" err="1"/>
              <a:t>vam</a:t>
            </a:r>
            <a:r>
              <a:rPr lang="en-GB" dirty="0"/>
              <a:t> </a:t>
            </a:r>
            <a:r>
              <a:rPr lang="en-GB" dirty="0" err="1"/>
              <a:t>lahko</a:t>
            </a:r>
            <a:r>
              <a:rPr lang="en-GB" dirty="0"/>
              <a:t> </a:t>
            </a:r>
            <a:r>
              <a:rPr lang="en-GB" dirty="0" err="1"/>
              <a:t>onemogočimo</a:t>
            </a:r>
            <a:r>
              <a:rPr lang="en-GB" dirty="0"/>
              <a:t> </a:t>
            </a:r>
            <a:r>
              <a:rPr lang="en-GB" dirty="0" err="1"/>
              <a:t>dostop</a:t>
            </a:r>
            <a:r>
              <a:rPr lang="en-GB" dirty="0"/>
              <a:t>.</a:t>
            </a:r>
          </a:p>
        </p:txBody>
      </p:sp>
      <p:sp>
        <p:nvSpPr>
          <p:cNvPr id="4" name="Text Placeholder 3">
            <a:extLst>
              <a:ext uri="{FF2B5EF4-FFF2-40B4-BE49-F238E27FC236}">
                <a16:creationId xmlns:a16="http://schemas.microsoft.com/office/drawing/2014/main" id="{7C04AFA1-14E2-594B-8F34-D01D07E81B38}"/>
              </a:ext>
            </a:extLst>
          </p:cNvPr>
          <p:cNvSpPr>
            <a:spLocks noGrp="1"/>
          </p:cNvSpPr>
          <p:nvPr>
            <p:ph type="body" idx="2"/>
          </p:nvPr>
        </p:nvSpPr>
        <p:spPr/>
        <p:txBody>
          <a:bodyPr>
            <a:normAutofit/>
          </a:bodyPr>
          <a:lstStyle/>
          <a:p>
            <a:r>
              <a:rPr lang="en-GB" dirty="0">
                <a:solidFill>
                  <a:schemeClr val="bg1">
                    <a:lumMod val="50000"/>
                  </a:schemeClr>
                </a:solidFill>
              </a:rPr>
              <a:t>Do not use the network for illegal activities as we may block your access.</a:t>
            </a:r>
          </a:p>
        </p:txBody>
      </p:sp>
    </p:spTree>
    <p:extLst>
      <p:ext uri="{BB962C8B-B14F-4D97-AF65-F5344CB8AC3E}">
        <p14:creationId xmlns:p14="http://schemas.microsoft.com/office/powerpoint/2010/main" val="1024191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a:solidFill>
                  <a:srgbClr val="0070C0"/>
                </a:solidFill>
              </a:rPr>
              <a:t>Arnes AAI</a:t>
            </a:r>
            <a:endParaRPr/>
          </a:p>
        </p:txBody>
      </p:sp>
      <p:sp>
        <p:nvSpPr>
          <p:cNvPr id="262" name="Google Shape;262;p21"/>
          <p:cNvSpPr txBox="1">
            <a:spLocks noGrp="1"/>
          </p:cNvSpPr>
          <p:nvPr>
            <p:ph type="body" idx="1"/>
          </p:nvPr>
        </p:nvSpPr>
        <p:spPr>
          <a:xfrm>
            <a:off x="6172200" y="1822450"/>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590"/>
              <a:buNone/>
            </a:pPr>
            <a:r>
              <a:rPr lang="en-US" sz="2200" dirty="0">
                <a:solidFill>
                  <a:schemeClr val="bg1">
                    <a:lumMod val="50000"/>
                  </a:schemeClr>
                </a:solidFill>
              </a:rPr>
              <a:t>UP is a member of the Arnes </a:t>
            </a:r>
            <a:r>
              <a:rPr lang="en-US" sz="2200" dirty="0" smtClean="0">
                <a:solidFill>
                  <a:schemeClr val="bg1">
                    <a:lumMod val="50000"/>
                  </a:schemeClr>
                </a:solidFill>
              </a:rPr>
              <a:t>AAI</a:t>
            </a:r>
            <a:r>
              <a:rPr lang="sl-SI" sz="2200" dirty="0" smtClean="0">
                <a:solidFill>
                  <a:schemeClr val="bg1">
                    <a:lumMod val="50000"/>
                  </a:schemeClr>
                </a:solidFill>
              </a:rPr>
              <a:t> </a:t>
            </a:r>
            <a:r>
              <a:rPr lang="en-US" sz="2200" dirty="0" smtClean="0">
                <a:solidFill>
                  <a:schemeClr val="bg1">
                    <a:lumMod val="50000"/>
                  </a:schemeClr>
                </a:solidFill>
              </a:rPr>
              <a:t>Federation</a:t>
            </a:r>
            <a:r>
              <a:rPr lang="en-US" sz="2200" dirty="0">
                <a:solidFill>
                  <a:schemeClr val="bg1">
                    <a:lumMod val="50000"/>
                  </a:schemeClr>
                </a:solidFill>
              </a:rPr>
              <a:t>, giving students access to a wide range of services provided by other organizations. Examples of services are </a:t>
            </a:r>
            <a:r>
              <a:rPr lang="en-US" sz="2200" b="1" dirty="0">
                <a:solidFill>
                  <a:schemeClr val="bg1">
                    <a:lumMod val="50000"/>
                  </a:schemeClr>
                </a:solidFill>
              </a:rPr>
              <a:t>VOX</a:t>
            </a:r>
            <a:r>
              <a:rPr lang="en-US" sz="2200" dirty="0">
                <a:solidFill>
                  <a:schemeClr val="bg1">
                    <a:lumMod val="50000"/>
                  </a:schemeClr>
                </a:solidFill>
              </a:rPr>
              <a:t> (</a:t>
            </a:r>
            <a:r>
              <a:rPr lang="en-US" sz="2200" u="sng" dirty="0">
                <a:solidFill>
                  <a:schemeClr val="bg1">
                    <a:lumMod val="50000"/>
                  </a:schemeClr>
                </a:solidFill>
                <a:hlinkClick r:id="rId3"/>
              </a:rPr>
              <a:t>https://vox.arnes.si/</a:t>
            </a:r>
            <a:r>
              <a:rPr lang="en-US" sz="2200" dirty="0">
                <a:solidFill>
                  <a:schemeClr val="bg1">
                    <a:lumMod val="50000"/>
                  </a:schemeClr>
                </a:solidFill>
              </a:rPr>
              <a:t>) for </a:t>
            </a:r>
            <a:r>
              <a:rPr lang="en-US" sz="2200" dirty="0" smtClean="0">
                <a:solidFill>
                  <a:schemeClr val="bg1">
                    <a:lumMod val="50000"/>
                  </a:schemeClr>
                </a:solidFill>
              </a:rPr>
              <a:t>web</a:t>
            </a:r>
            <a:r>
              <a:rPr lang="sl-SI" sz="2200" dirty="0" smtClean="0">
                <a:solidFill>
                  <a:schemeClr val="bg1">
                    <a:lumMod val="50000"/>
                  </a:schemeClr>
                </a:solidFill>
              </a:rPr>
              <a:t> </a:t>
            </a:r>
            <a:r>
              <a:rPr lang="en-US" sz="2200" dirty="0" smtClean="0">
                <a:solidFill>
                  <a:schemeClr val="bg1">
                    <a:lumMod val="50000"/>
                  </a:schemeClr>
                </a:solidFill>
              </a:rPr>
              <a:t>conferencing</a:t>
            </a:r>
            <a:r>
              <a:rPr lang="en-US" sz="2200" dirty="0">
                <a:solidFill>
                  <a:schemeClr val="bg1">
                    <a:lumMod val="50000"/>
                  </a:schemeClr>
                </a:solidFill>
              </a:rPr>
              <a:t>, or</a:t>
            </a:r>
            <a:r>
              <a:rPr lang="en-US" sz="2200" b="1" dirty="0">
                <a:solidFill>
                  <a:schemeClr val="bg1">
                    <a:lumMod val="50000"/>
                  </a:schemeClr>
                </a:solidFill>
              </a:rPr>
              <a:t> </a:t>
            </a:r>
            <a:r>
              <a:rPr lang="en-US" sz="2200" b="1" dirty="0" err="1">
                <a:solidFill>
                  <a:schemeClr val="bg1">
                    <a:lumMod val="50000"/>
                  </a:schemeClr>
                </a:solidFill>
              </a:rPr>
              <a:t>filesender</a:t>
            </a:r>
            <a:r>
              <a:rPr lang="en-US" sz="2200" b="1" dirty="0">
                <a:solidFill>
                  <a:schemeClr val="bg1">
                    <a:lumMod val="50000"/>
                  </a:schemeClr>
                </a:solidFill>
              </a:rPr>
              <a:t> </a:t>
            </a:r>
            <a:r>
              <a:rPr lang="en-US" sz="2200" dirty="0">
                <a:solidFill>
                  <a:schemeClr val="bg1">
                    <a:lumMod val="50000"/>
                  </a:schemeClr>
                </a:solidFill>
              </a:rPr>
              <a:t>(</a:t>
            </a:r>
            <a:r>
              <a:rPr lang="en-US" sz="2200" u="sng" dirty="0">
                <a:solidFill>
                  <a:schemeClr val="bg1">
                    <a:lumMod val="50000"/>
                  </a:schemeClr>
                </a:solidFill>
                <a:hlinkClick r:id="rId4"/>
              </a:rPr>
              <a:t>https://filesender.arnes.si/</a:t>
            </a:r>
            <a:r>
              <a:rPr lang="en-US" sz="2200" dirty="0">
                <a:solidFill>
                  <a:schemeClr val="bg1">
                    <a:lumMod val="50000"/>
                  </a:schemeClr>
                </a:solidFill>
              </a:rPr>
              <a:t>) for sharing </a:t>
            </a:r>
            <a:r>
              <a:rPr lang="en-US" sz="2200" dirty="0" smtClean="0">
                <a:solidFill>
                  <a:schemeClr val="bg1">
                    <a:lumMod val="50000"/>
                  </a:schemeClr>
                </a:solidFill>
              </a:rPr>
              <a:t>large </a:t>
            </a:r>
            <a:r>
              <a:rPr lang="en-US" sz="2200" dirty="0">
                <a:solidFill>
                  <a:schemeClr val="bg1">
                    <a:lumMod val="50000"/>
                  </a:schemeClr>
                </a:solidFill>
              </a:rPr>
              <a:t>files.</a:t>
            </a:r>
            <a:br>
              <a:rPr lang="en-US" sz="2200" dirty="0">
                <a:solidFill>
                  <a:schemeClr val="bg1">
                    <a:lumMod val="50000"/>
                  </a:schemeClr>
                </a:solidFill>
              </a:rPr>
            </a:br>
            <a:endParaRPr sz="2200" dirty="0">
              <a:solidFill>
                <a:schemeClr val="bg1">
                  <a:lumMod val="50000"/>
                </a:schemeClr>
              </a:solidFill>
            </a:endParaRPr>
          </a:p>
          <a:p>
            <a:pPr marL="228600" lvl="0" indent="-228600" algn="l" rtl="0">
              <a:lnSpc>
                <a:spcPct val="100000"/>
              </a:lnSpc>
              <a:spcBef>
                <a:spcPts val="0"/>
              </a:spcBef>
              <a:spcAft>
                <a:spcPts val="0"/>
              </a:spcAft>
              <a:buClr>
                <a:schemeClr val="dk1"/>
              </a:buClr>
              <a:buSzPts val="2590"/>
              <a:buChar char="•"/>
            </a:pPr>
            <a:r>
              <a:rPr lang="en-US" sz="2200" dirty="0">
                <a:solidFill>
                  <a:schemeClr val="bg1">
                    <a:lumMod val="50000"/>
                  </a:schemeClr>
                </a:solidFill>
              </a:rPr>
              <a:t>A list of some of the services available through the AAI </a:t>
            </a:r>
            <a:r>
              <a:rPr lang="en-US" sz="2200" dirty="0" err="1">
                <a:solidFill>
                  <a:schemeClr val="bg1">
                    <a:lumMod val="50000"/>
                  </a:schemeClr>
                </a:solidFill>
              </a:rPr>
              <a:t>arnes</a:t>
            </a:r>
            <a:r>
              <a:rPr lang="en-US" sz="2200" dirty="0">
                <a:solidFill>
                  <a:schemeClr val="bg1">
                    <a:lumMod val="50000"/>
                  </a:schemeClr>
                </a:solidFill>
              </a:rPr>
              <a:t> is available at: </a:t>
            </a:r>
            <a:r>
              <a:rPr lang="en-US" sz="2200" u="sng" dirty="0">
                <a:solidFill>
                  <a:schemeClr val="bg1">
                    <a:lumMod val="50000"/>
                  </a:schemeClr>
                </a:solidFill>
                <a:hlinkClick r:id="rId5"/>
              </a:rPr>
              <a:t>https://mds.aai.arnes.si/</a:t>
            </a:r>
            <a:r>
              <a:rPr lang="en-US" sz="2200" dirty="0">
                <a:solidFill>
                  <a:schemeClr val="bg1">
                    <a:lumMod val="50000"/>
                  </a:schemeClr>
                </a:solidFill>
              </a:rPr>
              <a:t>.</a:t>
            </a:r>
            <a:endParaRPr sz="2200" dirty="0">
              <a:solidFill>
                <a:schemeClr val="bg1">
                  <a:lumMod val="50000"/>
                </a:schemeClr>
              </a:solidFill>
            </a:endParaRPr>
          </a:p>
        </p:txBody>
      </p:sp>
      <p:sp>
        <p:nvSpPr>
          <p:cNvPr id="263" name="Google Shape;263;p21"/>
          <p:cNvSpPr txBox="1">
            <a:spLocks noGrp="1"/>
          </p:cNvSpPr>
          <p:nvPr>
            <p:ph type="body" idx="2"/>
          </p:nvPr>
        </p:nvSpPr>
        <p:spPr>
          <a:xfrm>
            <a:off x="939800" y="1851359"/>
            <a:ext cx="5054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Clr>
                <a:schemeClr val="dk1"/>
              </a:buClr>
              <a:buSzPts val="2590"/>
              <a:buNone/>
            </a:pPr>
            <a:r>
              <a:rPr lang="en-US" sz="2400" dirty="0"/>
              <a:t>UP je </a:t>
            </a:r>
            <a:r>
              <a:rPr lang="en-US" sz="2400" dirty="0" err="1"/>
              <a:t>članica</a:t>
            </a:r>
            <a:r>
              <a:rPr lang="en-US" sz="2400" dirty="0"/>
              <a:t> </a:t>
            </a:r>
            <a:r>
              <a:rPr lang="en-US" sz="2400" dirty="0" err="1"/>
              <a:t>federacije</a:t>
            </a:r>
            <a:r>
              <a:rPr lang="en-US" sz="2400" dirty="0"/>
              <a:t> Arnes AAI, s </a:t>
            </a:r>
            <a:r>
              <a:rPr lang="en-US" sz="2400" dirty="0" err="1"/>
              <a:t>čimer</a:t>
            </a:r>
            <a:r>
              <a:rPr lang="en-US" sz="2400" dirty="0"/>
              <a:t> </a:t>
            </a:r>
            <a:r>
              <a:rPr lang="en-US" sz="2400" dirty="0" err="1"/>
              <a:t>študenti</a:t>
            </a:r>
            <a:r>
              <a:rPr lang="en-US" sz="2400" dirty="0"/>
              <a:t> </a:t>
            </a:r>
            <a:r>
              <a:rPr lang="en-US" sz="2400" dirty="0" err="1"/>
              <a:t>dobite</a:t>
            </a:r>
            <a:r>
              <a:rPr lang="en-US" sz="2400" dirty="0"/>
              <a:t> </a:t>
            </a:r>
            <a:r>
              <a:rPr lang="en-US" sz="2400" dirty="0" err="1"/>
              <a:t>dostop</a:t>
            </a:r>
            <a:r>
              <a:rPr lang="en-US" sz="2400" dirty="0"/>
              <a:t> do </a:t>
            </a:r>
            <a:r>
              <a:rPr lang="en-US" sz="2400" dirty="0" err="1"/>
              <a:t>velikega</a:t>
            </a:r>
            <a:r>
              <a:rPr lang="en-US" sz="2400" dirty="0"/>
              <a:t> </a:t>
            </a:r>
            <a:r>
              <a:rPr lang="en-US" sz="2400" dirty="0" err="1"/>
              <a:t>nabora</a:t>
            </a:r>
            <a:r>
              <a:rPr lang="en-US" sz="2400" dirty="0"/>
              <a:t> </a:t>
            </a:r>
            <a:r>
              <a:rPr lang="en-US" sz="2400" dirty="0" err="1"/>
              <a:t>storitev</a:t>
            </a:r>
            <a:r>
              <a:rPr lang="en-US" sz="2400" dirty="0"/>
              <a:t>, </a:t>
            </a:r>
            <a:r>
              <a:rPr lang="en-US" sz="2400" dirty="0" err="1"/>
              <a:t>ki</a:t>
            </a:r>
            <a:r>
              <a:rPr lang="en-US" sz="2400" dirty="0"/>
              <a:t> </a:t>
            </a:r>
            <a:r>
              <a:rPr lang="en-US" sz="2400" dirty="0" err="1"/>
              <a:t>jih</a:t>
            </a:r>
            <a:r>
              <a:rPr lang="en-US" sz="2400" dirty="0"/>
              <a:t> </a:t>
            </a:r>
            <a:r>
              <a:rPr lang="en-US" sz="2400" dirty="0" err="1"/>
              <a:t>nudijo</a:t>
            </a:r>
            <a:r>
              <a:rPr lang="en-US" sz="2400" dirty="0"/>
              <a:t> </a:t>
            </a:r>
            <a:r>
              <a:rPr lang="en-US" sz="2400" dirty="0" err="1"/>
              <a:t>druge</a:t>
            </a:r>
            <a:r>
              <a:rPr lang="en-US" sz="2400" dirty="0"/>
              <a:t>  </a:t>
            </a:r>
            <a:r>
              <a:rPr lang="en-US" sz="2400" dirty="0" err="1"/>
              <a:t>organizacije</a:t>
            </a:r>
            <a:r>
              <a:rPr lang="en-US" sz="2400" dirty="0"/>
              <a:t>. </a:t>
            </a:r>
            <a:r>
              <a:rPr lang="en-US" sz="2400" dirty="0" err="1"/>
              <a:t>Primera</a:t>
            </a:r>
            <a:r>
              <a:rPr lang="en-US" sz="2400" dirty="0"/>
              <a:t> </a:t>
            </a:r>
            <a:r>
              <a:rPr lang="en-US" sz="2400" dirty="0" err="1" smtClean="0"/>
              <a:t>storitev</a:t>
            </a:r>
            <a:r>
              <a:rPr lang="sl-SI" sz="2400" dirty="0"/>
              <a:t> </a:t>
            </a:r>
            <a:r>
              <a:rPr lang="sl-SI" sz="2400" dirty="0" smtClean="0"/>
              <a:t>s</a:t>
            </a:r>
            <a:r>
              <a:rPr lang="en-US" sz="2400" dirty="0" smtClean="0"/>
              <a:t>ta</a:t>
            </a:r>
            <a:r>
              <a:rPr lang="sl-SI" sz="2400" dirty="0" smtClean="0"/>
              <a:t> </a:t>
            </a:r>
            <a:r>
              <a:rPr lang="en-US" sz="2400" b="1" u="sng" dirty="0" smtClean="0">
                <a:solidFill>
                  <a:schemeClr val="hlink"/>
                </a:solidFill>
                <a:hlinkClick r:id="rId3"/>
              </a:rPr>
              <a:t>VOX</a:t>
            </a:r>
            <a:r>
              <a:rPr lang="sl-SI" sz="2400" dirty="0"/>
              <a:t> </a:t>
            </a:r>
            <a:r>
              <a:rPr lang="en-US" sz="2400" dirty="0" smtClean="0"/>
              <a:t>(</a:t>
            </a:r>
            <a:r>
              <a:rPr lang="en-US" sz="2400" u="sng" dirty="0" smtClean="0">
                <a:solidFill>
                  <a:schemeClr val="hlink"/>
                </a:solidFill>
                <a:hlinkClick r:id="rId3"/>
              </a:rPr>
              <a:t>https</a:t>
            </a:r>
            <a:r>
              <a:rPr lang="en-US" sz="2400" u="sng" dirty="0">
                <a:solidFill>
                  <a:schemeClr val="hlink"/>
                </a:solidFill>
                <a:hlinkClick r:id="rId3"/>
              </a:rPr>
              <a:t>://vox.arnes.si</a:t>
            </a:r>
            <a:r>
              <a:rPr lang="en-US" sz="2400" u="sng" dirty="0" smtClean="0">
                <a:solidFill>
                  <a:schemeClr val="hlink"/>
                </a:solidFill>
                <a:hlinkClick r:id="rId3"/>
              </a:rPr>
              <a:t>/</a:t>
            </a:r>
            <a:r>
              <a:rPr lang="en-US" sz="2400" dirty="0" smtClean="0"/>
              <a:t>)</a:t>
            </a:r>
            <a:r>
              <a:rPr lang="sl-SI" sz="2400" dirty="0" smtClean="0"/>
              <a:t> </a:t>
            </a:r>
            <a:r>
              <a:rPr lang="en-US" sz="2400" dirty="0" err="1" smtClean="0"/>
              <a:t>za</a:t>
            </a:r>
            <a:r>
              <a:rPr lang="en-US" sz="2400" dirty="0" smtClean="0"/>
              <a:t> </a:t>
            </a:r>
            <a:r>
              <a:rPr lang="en-US" sz="2400" dirty="0" err="1"/>
              <a:t>izvedbo</a:t>
            </a:r>
            <a:r>
              <a:rPr lang="en-US" sz="2400" dirty="0"/>
              <a:t> </a:t>
            </a:r>
            <a:r>
              <a:rPr lang="en-US" sz="2400" dirty="0" err="1"/>
              <a:t>spletnih</a:t>
            </a:r>
            <a:r>
              <a:rPr lang="en-US" sz="2400" dirty="0"/>
              <a:t> </a:t>
            </a:r>
            <a:r>
              <a:rPr lang="en-US" sz="2400" dirty="0" err="1" smtClean="0"/>
              <a:t>konferenc</a:t>
            </a:r>
            <a:r>
              <a:rPr lang="en-US" sz="2400" dirty="0" smtClean="0"/>
              <a:t>,</a:t>
            </a:r>
            <a:r>
              <a:rPr lang="sl-SI" sz="2400" dirty="0" smtClean="0"/>
              <a:t> </a:t>
            </a:r>
            <a:r>
              <a:rPr lang="en-US" sz="2400" dirty="0" err="1" smtClean="0"/>
              <a:t>ali</a:t>
            </a:r>
            <a:r>
              <a:rPr lang="sl-SI" sz="2400" dirty="0"/>
              <a:t> </a:t>
            </a:r>
            <a:r>
              <a:rPr lang="en-US" sz="2400" b="1" u="sng" dirty="0" err="1" smtClean="0">
                <a:solidFill>
                  <a:schemeClr val="hlink"/>
                </a:solidFill>
                <a:hlinkClick r:id="rId4"/>
              </a:rPr>
              <a:t>filesender</a:t>
            </a:r>
            <a:r>
              <a:rPr lang="sl-SI" sz="2400" dirty="0"/>
              <a:t> </a:t>
            </a:r>
            <a:r>
              <a:rPr lang="en-US" sz="2400" dirty="0" smtClean="0"/>
              <a:t>(</a:t>
            </a:r>
            <a:r>
              <a:rPr lang="en-US" sz="2400" u="sng" dirty="0" smtClean="0">
                <a:solidFill>
                  <a:schemeClr val="hlink"/>
                </a:solidFill>
                <a:hlinkClick r:id="rId4"/>
              </a:rPr>
              <a:t>https</a:t>
            </a:r>
            <a:r>
              <a:rPr lang="en-US" sz="2400" u="sng" dirty="0">
                <a:solidFill>
                  <a:schemeClr val="hlink"/>
                </a:solidFill>
                <a:hlinkClick r:id="rId4"/>
              </a:rPr>
              <a:t>://filesender.arnes.si</a:t>
            </a:r>
            <a:r>
              <a:rPr lang="en-US" sz="2400" u="sng" dirty="0" smtClean="0">
                <a:solidFill>
                  <a:schemeClr val="hlink"/>
                </a:solidFill>
                <a:hlinkClick r:id="rId4"/>
              </a:rPr>
              <a:t>/</a:t>
            </a:r>
            <a:r>
              <a:rPr lang="en-US" sz="2400" dirty="0" smtClean="0"/>
              <a:t>)</a:t>
            </a:r>
            <a:r>
              <a:rPr lang="sl-SI" sz="2400" dirty="0" smtClean="0"/>
              <a:t> </a:t>
            </a:r>
            <a:r>
              <a:rPr lang="en-US" sz="2400" dirty="0" err="1" smtClean="0"/>
              <a:t>za</a:t>
            </a:r>
            <a:r>
              <a:rPr lang="sl-SI" sz="2400" dirty="0"/>
              <a:t> </a:t>
            </a:r>
            <a:r>
              <a:rPr lang="en-US" sz="2400" dirty="0" err="1" smtClean="0"/>
              <a:t>enostavno</a:t>
            </a:r>
            <a:r>
              <a:rPr lang="sl-SI" sz="2400" dirty="0"/>
              <a:t> </a:t>
            </a:r>
            <a:r>
              <a:rPr lang="en-US" sz="2400" dirty="0" err="1" smtClean="0"/>
              <a:t>deljenje</a:t>
            </a:r>
            <a:r>
              <a:rPr lang="sl-SI" sz="2400" dirty="0"/>
              <a:t> </a:t>
            </a:r>
            <a:r>
              <a:rPr lang="en-US" sz="2400" dirty="0" err="1" smtClean="0"/>
              <a:t>velikih</a:t>
            </a:r>
            <a:r>
              <a:rPr lang="sl-SI" sz="2400" dirty="0"/>
              <a:t> </a:t>
            </a:r>
            <a:r>
              <a:rPr lang="en-US" sz="2400" dirty="0" err="1" smtClean="0"/>
              <a:t>datotek</a:t>
            </a:r>
            <a:endParaRPr sz="2400" dirty="0"/>
          </a:p>
          <a:p>
            <a:pPr marL="0" lvl="0" indent="0" algn="l" rtl="0">
              <a:lnSpc>
                <a:spcPct val="110000"/>
              </a:lnSpc>
              <a:spcBef>
                <a:spcPts val="0"/>
              </a:spcBef>
              <a:spcAft>
                <a:spcPts val="0"/>
              </a:spcAft>
              <a:buClr>
                <a:schemeClr val="dk1"/>
              </a:buClr>
              <a:buSzPts val="2590"/>
              <a:buNone/>
            </a:pPr>
            <a:endParaRPr sz="2400" dirty="0"/>
          </a:p>
          <a:p>
            <a:pPr marL="228600" lvl="0" indent="-228600" algn="l" rtl="0">
              <a:lnSpc>
                <a:spcPct val="110000"/>
              </a:lnSpc>
              <a:spcBef>
                <a:spcPts val="0"/>
              </a:spcBef>
              <a:spcAft>
                <a:spcPts val="0"/>
              </a:spcAft>
              <a:buClr>
                <a:schemeClr val="dk1"/>
              </a:buClr>
              <a:buSzPts val="2590"/>
              <a:buChar char="•"/>
            </a:pPr>
            <a:r>
              <a:rPr lang="en-US" sz="2400" dirty="0" err="1"/>
              <a:t>Seznam</a:t>
            </a:r>
            <a:r>
              <a:rPr lang="en-US" sz="2400" dirty="0"/>
              <a:t> </a:t>
            </a:r>
            <a:r>
              <a:rPr lang="en-US" sz="2400" dirty="0" err="1"/>
              <a:t>nekaterih</a:t>
            </a:r>
            <a:r>
              <a:rPr lang="en-US" sz="2400" dirty="0"/>
              <a:t> </a:t>
            </a:r>
            <a:r>
              <a:rPr lang="en-US" sz="2400" dirty="0" err="1"/>
              <a:t>storitev</a:t>
            </a:r>
            <a:r>
              <a:rPr lang="en-US" sz="2400" dirty="0"/>
              <a:t>, </a:t>
            </a:r>
            <a:r>
              <a:rPr lang="en-US" sz="2400" dirty="0" err="1"/>
              <a:t>ki</a:t>
            </a:r>
            <a:r>
              <a:rPr lang="en-US" sz="2400" dirty="0"/>
              <a:t> so </a:t>
            </a:r>
            <a:r>
              <a:rPr lang="en-US" sz="2400" dirty="0" err="1"/>
              <a:t>na</a:t>
            </a:r>
            <a:r>
              <a:rPr lang="en-US" sz="2400" dirty="0"/>
              <a:t> </a:t>
            </a:r>
            <a:r>
              <a:rPr lang="en-US" sz="2400" dirty="0" err="1"/>
              <a:t>voljo</a:t>
            </a:r>
            <a:r>
              <a:rPr lang="en-US" sz="2400" dirty="0"/>
              <a:t> </a:t>
            </a:r>
            <a:r>
              <a:rPr lang="en-US" sz="2400" dirty="0" err="1"/>
              <a:t>preko</a:t>
            </a:r>
            <a:r>
              <a:rPr lang="en-US" sz="2400" dirty="0"/>
              <a:t> </a:t>
            </a:r>
            <a:r>
              <a:rPr lang="en-US" sz="2400" dirty="0" err="1"/>
              <a:t>arnes</a:t>
            </a:r>
            <a:r>
              <a:rPr lang="en-US" sz="2400" dirty="0"/>
              <a:t> AAI je </a:t>
            </a:r>
            <a:r>
              <a:rPr lang="en-US" sz="2400" dirty="0" err="1"/>
              <a:t>na</a:t>
            </a:r>
            <a:r>
              <a:rPr lang="en-US" sz="2400" dirty="0"/>
              <a:t> </a:t>
            </a:r>
            <a:r>
              <a:rPr lang="en-US" sz="2400" dirty="0" err="1" smtClean="0"/>
              <a:t>voljo</a:t>
            </a:r>
            <a:r>
              <a:rPr lang="sl-SI" sz="2400" dirty="0"/>
              <a:t> </a:t>
            </a:r>
            <a:r>
              <a:rPr lang="en-US" sz="2400" dirty="0" err="1" smtClean="0"/>
              <a:t>na</a:t>
            </a:r>
            <a:r>
              <a:rPr lang="en-US" sz="2400" dirty="0" smtClean="0"/>
              <a:t>:</a:t>
            </a:r>
            <a:r>
              <a:rPr lang="sl-SI" sz="2400" dirty="0" smtClean="0"/>
              <a:t> </a:t>
            </a:r>
            <a:r>
              <a:rPr lang="en-US" sz="2400" u="sng" dirty="0" smtClean="0">
                <a:solidFill>
                  <a:schemeClr val="hlink"/>
                </a:solidFill>
                <a:hlinkClick r:id="rId5"/>
              </a:rPr>
              <a:t>https</a:t>
            </a:r>
            <a:r>
              <a:rPr lang="en-US" sz="2400" u="sng" dirty="0">
                <a:solidFill>
                  <a:schemeClr val="hlink"/>
                </a:solidFill>
                <a:hlinkClick r:id="rId5"/>
              </a:rPr>
              <a:t>://mds.aai.arnes.si</a:t>
            </a:r>
            <a:r>
              <a:rPr lang="en-US" sz="2400" u="sng" dirty="0" smtClean="0">
                <a:solidFill>
                  <a:schemeClr val="hlink"/>
                </a:solidFill>
                <a:hlinkClick r:id="rId5"/>
              </a:rPr>
              <a:t>/</a:t>
            </a:r>
            <a:r>
              <a:rPr lang="en-US" sz="2400" dirty="0" smtClean="0"/>
              <a:t>.</a:t>
            </a:r>
            <a:endParaRPr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a:solidFill>
                  <a:srgbClr val="0070C0"/>
                </a:solidFill>
              </a:rPr>
              <a:t>Office 365</a:t>
            </a:r>
            <a:endParaRPr/>
          </a:p>
        </p:txBody>
      </p:sp>
      <p:sp>
        <p:nvSpPr>
          <p:cNvPr id="269" name="Google Shape;269;p22"/>
          <p:cNvSpPr txBox="1">
            <a:spLocks noGrp="1"/>
          </p:cNvSpPr>
          <p:nvPr>
            <p:ph type="body" idx="1"/>
          </p:nvPr>
        </p:nvSpPr>
        <p:spPr>
          <a:xfrm>
            <a:off x="6308558"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590"/>
              <a:buNone/>
            </a:pPr>
            <a:r>
              <a:rPr lang="en-US" sz="2400" dirty="0">
                <a:solidFill>
                  <a:schemeClr val="bg1">
                    <a:lumMod val="50000"/>
                  </a:schemeClr>
                </a:solidFill>
              </a:rPr>
              <a:t>Office 365 includes Outlook (e-mail client), Word, Excel, </a:t>
            </a:r>
            <a:br>
              <a:rPr lang="en-US" sz="2400" dirty="0">
                <a:solidFill>
                  <a:schemeClr val="bg1">
                    <a:lumMod val="50000"/>
                  </a:schemeClr>
                </a:solidFill>
              </a:rPr>
            </a:br>
            <a:r>
              <a:rPr lang="en-US" sz="2400" dirty="0">
                <a:solidFill>
                  <a:schemeClr val="bg1">
                    <a:lumMod val="50000"/>
                  </a:schemeClr>
                </a:solidFill>
              </a:rPr>
              <a:t>PowerPoint, OneNote, Microsoft Teams, and some other Microsoft products.</a:t>
            </a:r>
            <a:br>
              <a:rPr lang="en-US" sz="2400" dirty="0">
                <a:solidFill>
                  <a:schemeClr val="bg1">
                    <a:lumMod val="50000"/>
                  </a:schemeClr>
                </a:solidFill>
              </a:rPr>
            </a:br>
            <a:r>
              <a:rPr lang="en-US" sz="2400" dirty="0">
                <a:solidFill>
                  <a:schemeClr val="bg1">
                    <a:lumMod val="50000"/>
                  </a:schemeClr>
                </a:solidFill>
              </a:rPr>
              <a:t/>
            </a:r>
            <a:br>
              <a:rPr lang="en-US" sz="2400" dirty="0">
                <a:solidFill>
                  <a:schemeClr val="bg1">
                    <a:lumMod val="50000"/>
                  </a:schemeClr>
                </a:solidFill>
              </a:rPr>
            </a:br>
            <a:r>
              <a:rPr lang="en-US" sz="2400" dirty="0">
                <a:solidFill>
                  <a:schemeClr val="bg1">
                    <a:lumMod val="50000"/>
                  </a:schemeClr>
                </a:solidFill>
              </a:rPr>
              <a:t>Access to office 365 is available through </a:t>
            </a:r>
            <a:r>
              <a:rPr lang="en-US" sz="2400" u="sng" dirty="0">
                <a:solidFill>
                  <a:schemeClr val="bg1">
                    <a:lumMod val="50000"/>
                  </a:schemeClr>
                </a:solidFill>
                <a:hlinkClick r:id="rId3"/>
              </a:rPr>
              <a:t>www.office.com</a:t>
            </a:r>
            <a:r>
              <a:rPr lang="en-US" sz="2400" dirty="0">
                <a:solidFill>
                  <a:schemeClr val="bg1">
                    <a:lumMod val="50000"/>
                  </a:schemeClr>
                </a:solidFill>
              </a:rPr>
              <a:t>.</a:t>
            </a:r>
            <a:br>
              <a:rPr lang="en-US" sz="2400" dirty="0">
                <a:solidFill>
                  <a:schemeClr val="bg1">
                    <a:lumMod val="50000"/>
                  </a:schemeClr>
                </a:solidFill>
              </a:rPr>
            </a:br>
            <a:r>
              <a:rPr lang="en-US" sz="2400" dirty="0">
                <a:solidFill>
                  <a:schemeClr val="bg1">
                    <a:lumMod val="50000"/>
                  </a:schemeClr>
                </a:solidFill>
              </a:rPr>
              <a:t/>
            </a:r>
            <a:br>
              <a:rPr lang="en-US" sz="2400" dirty="0">
                <a:solidFill>
                  <a:schemeClr val="bg1">
                    <a:lumMod val="50000"/>
                  </a:schemeClr>
                </a:solidFill>
              </a:rPr>
            </a:br>
            <a:r>
              <a:rPr lang="en-US" sz="2400" dirty="0">
                <a:solidFill>
                  <a:schemeClr val="bg1">
                    <a:lumMod val="50000"/>
                  </a:schemeClr>
                </a:solidFill>
              </a:rPr>
              <a:t>The username and password are the same as for email.</a:t>
            </a:r>
            <a:endParaRPr sz="2400" dirty="0">
              <a:solidFill>
                <a:schemeClr val="bg1">
                  <a:lumMod val="50000"/>
                </a:schemeClr>
              </a:solidFill>
            </a:endParaRPr>
          </a:p>
        </p:txBody>
      </p:sp>
      <p:sp>
        <p:nvSpPr>
          <p:cNvPr id="270" name="Google Shape;270;p22"/>
          <p:cNvSpPr txBox="1">
            <a:spLocks noGrp="1"/>
          </p:cNvSpPr>
          <p:nvPr>
            <p:ph type="body" idx="2"/>
          </p:nvPr>
        </p:nvSpPr>
        <p:spPr>
          <a:xfrm>
            <a:off x="589547" y="180640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590"/>
              <a:buNone/>
            </a:pPr>
            <a:r>
              <a:rPr lang="en-US" sz="2400" dirty="0"/>
              <a:t>Office 365 </a:t>
            </a:r>
            <a:r>
              <a:rPr lang="en-US" sz="2400" dirty="0" err="1"/>
              <a:t>vključuje</a:t>
            </a:r>
            <a:r>
              <a:rPr lang="en-US" sz="2400" dirty="0"/>
              <a:t> Outlook (</a:t>
            </a:r>
            <a:r>
              <a:rPr lang="en-US" sz="2400" dirty="0" err="1"/>
              <a:t>elektronsko</a:t>
            </a:r>
            <a:r>
              <a:rPr lang="en-US" sz="2400" dirty="0"/>
              <a:t> </a:t>
            </a:r>
            <a:r>
              <a:rPr lang="en-US" sz="2400" dirty="0" err="1"/>
              <a:t>pošto</a:t>
            </a:r>
            <a:r>
              <a:rPr lang="en-US" sz="2400" dirty="0"/>
              <a:t>), Word, Excel, PowerPoint, OneNote, Microsoft Teams </a:t>
            </a:r>
            <a:r>
              <a:rPr lang="en-US" sz="2400" dirty="0" err="1"/>
              <a:t>ter</a:t>
            </a:r>
            <a:r>
              <a:rPr lang="en-US" sz="2400" dirty="0"/>
              <a:t> </a:t>
            </a:r>
            <a:r>
              <a:rPr lang="en-US" sz="2400" dirty="0" err="1"/>
              <a:t>nekatere</a:t>
            </a:r>
            <a:r>
              <a:rPr lang="en-US" sz="2400" dirty="0"/>
              <a:t> </a:t>
            </a:r>
            <a:r>
              <a:rPr lang="en-US" sz="2400" dirty="0" err="1"/>
              <a:t>druge</a:t>
            </a:r>
            <a:r>
              <a:rPr lang="en-US" sz="2400" dirty="0"/>
              <a:t> </a:t>
            </a:r>
            <a:r>
              <a:rPr lang="en-US" sz="2400" dirty="0" err="1"/>
              <a:t>microsoftove</a:t>
            </a:r>
            <a:r>
              <a:rPr lang="en-US" sz="2400" dirty="0"/>
              <a:t> </a:t>
            </a:r>
            <a:r>
              <a:rPr lang="en-US" sz="2400" dirty="0" err="1"/>
              <a:t>izdelke</a:t>
            </a:r>
            <a:r>
              <a:rPr lang="en-US" sz="2400" dirty="0"/>
              <a:t>.</a:t>
            </a:r>
            <a:endParaRPr sz="2400" dirty="0"/>
          </a:p>
          <a:p>
            <a:pPr marL="0" lvl="0" indent="0" algn="l" rtl="0">
              <a:lnSpc>
                <a:spcPct val="100000"/>
              </a:lnSpc>
              <a:spcBef>
                <a:spcPts val="0"/>
              </a:spcBef>
              <a:spcAft>
                <a:spcPts val="0"/>
              </a:spcAft>
              <a:buClr>
                <a:schemeClr val="dk1"/>
              </a:buClr>
              <a:buSzPts val="2590"/>
              <a:buNone/>
            </a:pPr>
            <a:endParaRPr sz="2400" dirty="0"/>
          </a:p>
          <a:p>
            <a:pPr marL="0" lvl="0" indent="0" algn="l" rtl="0">
              <a:lnSpc>
                <a:spcPct val="100000"/>
              </a:lnSpc>
              <a:spcBef>
                <a:spcPts val="0"/>
              </a:spcBef>
              <a:spcAft>
                <a:spcPts val="0"/>
              </a:spcAft>
              <a:buClr>
                <a:schemeClr val="dk1"/>
              </a:buClr>
              <a:buSzPts val="2590"/>
              <a:buNone/>
            </a:pPr>
            <a:r>
              <a:rPr lang="en-US" sz="2400" dirty="0" err="1"/>
              <a:t>Dostop</a:t>
            </a:r>
            <a:r>
              <a:rPr lang="en-US" sz="2400" dirty="0"/>
              <a:t> do office 365 je </a:t>
            </a:r>
            <a:r>
              <a:rPr lang="en-US" sz="2400" dirty="0" err="1"/>
              <a:t>mogoč</a:t>
            </a:r>
            <a:r>
              <a:rPr lang="en-US" sz="2400" dirty="0"/>
              <a:t> </a:t>
            </a:r>
            <a:r>
              <a:rPr lang="en-US" sz="2400" dirty="0" err="1"/>
              <a:t>preko</a:t>
            </a:r>
            <a:r>
              <a:rPr lang="en-US" sz="2400" dirty="0"/>
              <a:t> </a:t>
            </a:r>
            <a:r>
              <a:rPr lang="en-US" sz="2400" dirty="0" err="1"/>
              <a:t>spletne</a:t>
            </a:r>
            <a:r>
              <a:rPr lang="en-US" sz="2400" dirty="0"/>
              <a:t> </a:t>
            </a:r>
            <a:r>
              <a:rPr lang="en-US" sz="2400" dirty="0" err="1"/>
              <a:t>strani</a:t>
            </a:r>
            <a:r>
              <a:rPr lang="en-US" sz="2400" dirty="0"/>
              <a:t> </a:t>
            </a:r>
            <a:r>
              <a:rPr lang="en-US" sz="2400" u="sng" dirty="0">
                <a:solidFill>
                  <a:schemeClr val="hlink"/>
                </a:solidFill>
                <a:hlinkClick r:id="rId4"/>
              </a:rPr>
              <a:t>www.office.com</a:t>
            </a:r>
            <a:r>
              <a:rPr lang="en-US" sz="2400" dirty="0"/>
              <a:t>.</a:t>
            </a:r>
            <a:endParaRPr sz="2400" dirty="0"/>
          </a:p>
          <a:p>
            <a:pPr marL="0" lvl="0" indent="0" algn="l" rtl="0">
              <a:lnSpc>
                <a:spcPct val="100000"/>
              </a:lnSpc>
              <a:spcBef>
                <a:spcPts val="0"/>
              </a:spcBef>
              <a:spcAft>
                <a:spcPts val="0"/>
              </a:spcAft>
              <a:buClr>
                <a:schemeClr val="dk1"/>
              </a:buClr>
              <a:buSzPts val="2590"/>
              <a:buNone/>
            </a:pPr>
            <a:endParaRPr sz="2400" dirty="0"/>
          </a:p>
          <a:p>
            <a:pPr marL="0" lvl="0" indent="0" algn="l" rtl="0">
              <a:lnSpc>
                <a:spcPct val="100000"/>
              </a:lnSpc>
              <a:spcBef>
                <a:spcPts val="0"/>
              </a:spcBef>
              <a:spcAft>
                <a:spcPts val="0"/>
              </a:spcAft>
              <a:buClr>
                <a:schemeClr val="dk1"/>
              </a:buClr>
              <a:buSzPts val="2590"/>
              <a:buNone/>
            </a:pPr>
            <a:r>
              <a:rPr lang="en-US" sz="2400" dirty="0" err="1"/>
              <a:t>Uporabniško</a:t>
            </a:r>
            <a:r>
              <a:rPr lang="en-US" sz="2400" dirty="0"/>
              <a:t> </a:t>
            </a:r>
            <a:r>
              <a:rPr lang="en-US" sz="2400" dirty="0" err="1"/>
              <a:t>ime</a:t>
            </a:r>
            <a:r>
              <a:rPr lang="en-US" sz="2400" dirty="0"/>
              <a:t> in </a:t>
            </a:r>
            <a:r>
              <a:rPr lang="en-US" sz="2400" dirty="0" err="1"/>
              <a:t>geslo</a:t>
            </a:r>
            <a:r>
              <a:rPr lang="en-US" sz="2400" dirty="0"/>
              <a:t> je </a:t>
            </a:r>
            <a:r>
              <a:rPr lang="en-US" sz="2400" dirty="0" err="1"/>
              <a:t>enako</a:t>
            </a:r>
            <a:r>
              <a:rPr lang="en-US" sz="2400" dirty="0"/>
              <a:t> </a:t>
            </a:r>
            <a:r>
              <a:rPr lang="en-US" sz="2400" dirty="0" err="1"/>
              <a:t>kot</a:t>
            </a:r>
            <a:r>
              <a:rPr lang="en-US" sz="2400" dirty="0"/>
              <a:t> </a:t>
            </a:r>
            <a:r>
              <a:rPr lang="en-US" sz="2400" dirty="0" err="1"/>
              <a:t>za</a:t>
            </a:r>
            <a:r>
              <a:rPr lang="en-US" sz="2400" dirty="0"/>
              <a:t> </a:t>
            </a:r>
            <a:r>
              <a:rPr lang="en-US" sz="2400" dirty="0" err="1"/>
              <a:t>elektronsko</a:t>
            </a:r>
            <a:r>
              <a:rPr lang="en-US" sz="2400" dirty="0"/>
              <a:t> </a:t>
            </a:r>
            <a:r>
              <a:rPr lang="en-US" sz="2400" dirty="0" err="1"/>
              <a:t>pošto</a:t>
            </a:r>
            <a:r>
              <a:rPr lang="en-US" sz="2400" dirty="0"/>
              <a:t>.</a:t>
            </a:r>
            <a:endParaRPr sz="2400" dirty="0"/>
          </a:p>
          <a:p>
            <a:pPr marL="228600" lvl="0" indent="-64135" algn="l" rtl="0">
              <a:lnSpc>
                <a:spcPct val="100000"/>
              </a:lnSpc>
              <a:spcBef>
                <a:spcPts val="0"/>
              </a:spcBef>
              <a:spcAft>
                <a:spcPts val="0"/>
              </a:spcAft>
              <a:buClr>
                <a:schemeClr val="dk1"/>
              </a:buClr>
              <a:buSzPts val="2590"/>
              <a:buNone/>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O predmetu </a:t>
            </a:r>
            <a:r>
              <a:rPr lang="sl-SI" dirty="0" smtClean="0">
                <a:solidFill>
                  <a:schemeClr val="accent1">
                    <a:lumMod val="60000"/>
                    <a:lumOff val="40000"/>
                  </a:schemeClr>
                </a:solidFill>
              </a:rPr>
              <a:t>/ About</a:t>
            </a:r>
            <a:endParaRPr lang="sl-SI" dirty="0">
              <a:solidFill>
                <a:schemeClr val="accent1">
                  <a:lumMod val="60000"/>
                  <a:lumOff val="40000"/>
                </a:schemeClr>
              </a:solidFill>
            </a:endParaRPr>
          </a:p>
        </p:txBody>
      </p:sp>
      <p:sp>
        <p:nvSpPr>
          <p:cNvPr id="3" name="Content Placeholder 2"/>
          <p:cNvSpPr>
            <a:spLocks noGrp="1"/>
          </p:cNvSpPr>
          <p:nvPr>
            <p:ph idx="1"/>
          </p:nvPr>
        </p:nvSpPr>
        <p:spPr/>
        <p:txBody>
          <a:bodyPr/>
          <a:lstStyle/>
          <a:p>
            <a:r>
              <a:rPr lang="sl-SI" dirty="0" smtClean="0"/>
              <a:t>Predavanja|vaje </a:t>
            </a:r>
            <a:r>
              <a:rPr lang="sl-SI" dirty="0" smtClean="0">
                <a:solidFill>
                  <a:schemeClr val="bg1">
                    <a:lumMod val="50000"/>
                  </a:schemeClr>
                </a:solidFill>
              </a:rPr>
              <a:t>/ Lectures|lab work:</a:t>
            </a:r>
          </a:p>
          <a:p>
            <a:pPr lvl="1"/>
            <a:r>
              <a:rPr lang="sl-SI" dirty="0" smtClean="0"/>
              <a:t>1. skop: </a:t>
            </a:r>
            <a:r>
              <a:rPr lang="sl-SI" dirty="0" smtClean="0">
                <a:solidFill>
                  <a:schemeClr val="bg1">
                    <a:lumMod val="50000"/>
                  </a:schemeClr>
                </a:solidFill>
              </a:rPr>
              <a:t>/ 1</a:t>
            </a:r>
            <a:r>
              <a:rPr lang="sl-SI" baseline="30000" dirty="0" smtClean="0">
                <a:solidFill>
                  <a:schemeClr val="bg1">
                    <a:lumMod val="50000"/>
                  </a:schemeClr>
                </a:solidFill>
              </a:rPr>
              <a:t>st</a:t>
            </a:r>
            <a:r>
              <a:rPr lang="sl-SI" dirty="0" smtClean="0">
                <a:solidFill>
                  <a:schemeClr val="bg1">
                    <a:lumMod val="50000"/>
                  </a:schemeClr>
                </a:solidFill>
              </a:rPr>
              <a:t> part:</a:t>
            </a:r>
            <a:r>
              <a:rPr lang="sl-SI" dirty="0" smtClean="0"/>
              <a:t> Linux, bash, LaTeX (Vida Groznik, Niki Hrovatin)</a:t>
            </a:r>
          </a:p>
          <a:p>
            <a:pPr lvl="1"/>
            <a:r>
              <a:rPr lang="sl-SI" dirty="0" smtClean="0"/>
              <a:t>2. sklop: </a:t>
            </a:r>
            <a:r>
              <a:rPr lang="sl-SI" dirty="0" smtClean="0">
                <a:solidFill>
                  <a:schemeClr val="bg1">
                    <a:lumMod val="50000"/>
                  </a:schemeClr>
                </a:solidFill>
              </a:rPr>
              <a:t>/ 2</a:t>
            </a:r>
            <a:r>
              <a:rPr lang="sl-SI" baseline="30000" dirty="0" smtClean="0">
                <a:solidFill>
                  <a:schemeClr val="bg1">
                    <a:lumMod val="50000"/>
                  </a:schemeClr>
                </a:solidFill>
              </a:rPr>
              <a:t>nd</a:t>
            </a:r>
            <a:r>
              <a:rPr lang="sl-SI" dirty="0" smtClean="0">
                <a:solidFill>
                  <a:schemeClr val="bg1">
                    <a:lumMod val="50000"/>
                  </a:schemeClr>
                </a:solidFill>
              </a:rPr>
              <a:t> part: </a:t>
            </a:r>
            <a:r>
              <a:rPr lang="sl-SI" dirty="0" smtClean="0"/>
              <a:t>programski jezik C (Domen Vake, Niki Hrovatin)</a:t>
            </a:r>
          </a:p>
          <a:p>
            <a:pPr lvl="1"/>
            <a:endParaRPr lang="sl-SI" dirty="0"/>
          </a:p>
          <a:p>
            <a:pPr lvl="1"/>
            <a:r>
              <a:rPr lang="sl-SI" dirty="0" smtClean="0"/>
              <a:t>Razpored po skupinah za vse predmete je objavljen na FAMNIT-ovi spletni </a:t>
            </a:r>
            <a:r>
              <a:rPr lang="sl-SI" dirty="0"/>
              <a:t>strani</a:t>
            </a:r>
            <a:r>
              <a:rPr lang="sl-SI" dirty="0" smtClean="0"/>
              <a:t>: </a:t>
            </a:r>
            <a:r>
              <a:rPr lang="sl-SI" dirty="0" smtClean="0">
                <a:hlinkClick r:id="rId2"/>
              </a:rPr>
              <a:t>https</a:t>
            </a:r>
            <a:r>
              <a:rPr lang="sl-SI" dirty="0">
                <a:hlinkClick r:id="rId2"/>
              </a:rPr>
              <a:t>://</a:t>
            </a:r>
            <a:r>
              <a:rPr lang="sl-SI" dirty="0" smtClean="0">
                <a:hlinkClick r:id="rId2"/>
              </a:rPr>
              <a:t>www.famnit.upr.si/sl/resources/files/urniki/studenti.xls</a:t>
            </a:r>
            <a:r>
              <a:rPr lang="sl-SI" dirty="0" smtClean="0"/>
              <a:t>  </a:t>
            </a:r>
          </a:p>
          <a:p>
            <a:pPr lvl="1"/>
            <a:endParaRPr lang="sl-SI" dirty="0"/>
          </a:p>
          <a:p>
            <a:pPr lvl="1"/>
            <a:r>
              <a:rPr lang="en-US" dirty="0" smtClean="0">
                <a:solidFill>
                  <a:schemeClr val="bg1">
                    <a:lumMod val="50000"/>
                  </a:schemeClr>
                </a:solidFill>
              </a:rPr>
              <a:t>The </a:t>
            </a:r>
            <a:r>
              <a:rPr lang="en-US" dirty="0">
                <a:solidFill>
                  <a:schemeClr val="bg1">
                    <a:lumMod val="50000"/>
                  </a:schemeClr>
                </a:solidFill>
              </a:rPr>
              <a:t>group schedule for all subjects is published on the FAMNIT website</a:t>
            </a:r>
            <a:r>
              <a:rPr lang="en-US" dirty="0" smtClean="0">
                <a:solidFill>
                  <a:schemeClr val="bg1">
                    <a:lumMod val="50000"/>
                  </a:schemeClr>
                </a:solidFill>
              </a:rPr>
              <a:t>:</a:t>
            </a:r>
            <a:r>
              <a:rPr lang="sl-SI" dirty="0">
                <a:solidFill>
                  <a:schemeClr val="bg1">
                    <a:lumMod val="50000"/>
                  </a:schemeClr>
                </a:solidFill>
              </a:rPr>
              <a:t> </a:t>
            </a:r>
            <a:r>
              <a:rPr lang="sl-SI" dirty="0">
                <a:solidFill>
                  <a:schemeClr val="bg1">
                    <a:lumMod val="50000"/>
                  </a:schemeClr>
                </a:solidFill>
                <a:hlinkClick r:id="rId2"/>
              </a:rPr>
              <a:t>https://</a:t>
            </a:r>
            <a:r>
              <a:rPr lang="sl-SI" dirty="0" smtClean="0">
                <a:solidFill>
                  <a:schemeClr val="bg1">
                    <a:lumMod val="50000"/>
                  </a:schemeClr>
                </a:solidFill>
                <a:hlinkClick r:id="rId2"/>
              </a:rPr>
              <a:t>www.famnit.upr.si/sl/resources/files/urniki/studenti.xls</a:t>
            </a:r>
            <a:r>
              <a:rPr lang="sl-SI" dirty="0" smtClean="0">
                <a:solidFill>
                  <a:schemeClr val="bg1">
                    <a:lumMod val="50000"/>
                  </a:schemeClr>
                </a:solidFill>
              </a:rPr>
              <a:t> </a:t>
            </a:r>
            <a:endParaRPr lang="sl-SI" dirty="0">
              <a:solidFill>
                <a:schemeClr val="bg1">
                  <a:lumMod val="50000"/>
                </a:schemeClr>
              </a:solidFill>
            </a:endParaRPr>
          </a:p>
        </p:txBody>
      </p:sp>
    </p:spTree>
    <p:extLst>
      <p:ext uri="{BB962C8B-B14F-4D97-AF65-F5344CB8AC3E}">
        <p14:creationId xmlns:p14="http://schemas.microsoft.com/office/powerpoint/2010/main" val="1153914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Clr>
                <a:srgbClr val="0070C0"/>
              </a:buClr>
              <a:buSzPts val="4400"/>
            </a:pPr>
            <a:r>
              <a:rPr lang="en-US" dirty="0" err="1">
                <a:solidFill>
                  <a:srgbClr val="0070C0"/>
                </a:solidFill>
              </a:rPr>
              <a:t>Virtualno</a:t>
            </a:r>
            <a:r>
              <a:rPr lang="en-US" dirty="0">
                <a:solidFill>
                  <a:srgbClr val="0070C0"/>
                </a:solidFill>
              </a:rPr>
              <a:t> </a:t>
            </a:r>
            <a:r>
              <a:rPr lang="en-US" dirty="0" err="1">
                <a:solidFill>
                  <a:srgbClr val="0070C0"/>
                </a:solidFill>
              </a:rPr>
              <a:t>zasebno</a:t>
            </a:r>
            <a:r>
              <a:rPr lang="en-US" dirty="0">
                <a:solidFill>
                  <a:srgbClr val="0070C0"/>
                </a:solidFill>
              </a:rPr>
              <a:t> </a:t>
            </a:r>
            <a:r>
              <a:rPr lang="en-US" dirty="0" err="1">
                <a:solidFill>
                  <a:srgbClr val="0070C0"/>
                </a:solidFill>
              </a:rPr>
              <a:t>omrežje</a:t>
            </a:r>
            <a:r>
              <a:rPr lang="en-US" dirty="0">
                <a:solidFill>
                  <a:srgbClr val="0070C0"/>
                </a:solidFill>
              </a:rPr>
              <a:t> </a:t>
            </a:r>
            <a:r>
              <a:rPr lang="sl-SI" dirty="0" smtClean="0">
                <a:solidFill>
                  <a:srgbClr val="0070C0"/>
                </a:solidFill>
              </a:rPr>
              <a:t/>
            </a:r>
            <a:br>
              <a:rPr lang="sl-SI" dirty="0" smtClean="0">
                <a:solidFill>
                  <a:srgbClr val="0070C0"/>
                </a:solidFill>
              </a:rPr>
            </a:br>
            <a:r>
              <a:rPr lang="en-US" dirty="0" smtClean="0">
                <a:solidFill>
                  <a:schemeClr val="accent1">
                    <a:lumMod val="60000"/>
                    <a:lumOff val="40000"/>
                  </a:schemeClr>
                </a:solidFill>
              </a:rPr>
              <a:t>/ </a:t>
            </a:r>
            <a:r>
              <a:rPr lang="en-US" dirty="0">
                <a:solidFill>
                  <a:schemeClr val="accent1">
                    <a:lumMod val="60000"/>
                    <a:lumOff val="40000"/>
                  </a:schemeClr>
                </a:solidFill>
              </a:rPr>
              <a:t>Virtual private network VPN</a:t>
            </a:r>
            <a:endParaRPr dirty="0">
              <a:solidFill>
                <a:schemeClr val="accent1">
                  <a:lumMod val="60000"/>
                  <a:lumOff val="40000"/>
                </a:schemeClr>
              </a:solidFill>
            </a:endParaRPr>
          </a:p>
        </p:txBody>
      </p:sp>
      <p:sp>
        <p:nvSpPr>
          <p:cNvPr id="276" name="Google Shape;276;p23"/>
          <p:cNvSpPr txBox="1">
            <a:spLocks noGrp="1"/>
          </p:cNvSpPr>
          <p:nvPr>
            <p:ph type="body" idx="1"/>
          </p:nvPr>
        </p:nvSpPr>
        <p:spPr>
          <a:xfrm>
            <a:off x="6340643" y="217328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solidFill>
                  <a:schemeClr val="bg1">
                    <a:lumMod val="50000"/>
                  </a:schemeClr>
                </a:solidFill>
              </a:rPr>
              <a:t>Access to resources available on the UP FAMNIT Student Network is provided to students using a </a:t>
            </a:r>
            <a:r>
              <a:rPr lang="en-US" u="sng" dirty="0">
                <a:solidFill>
                  <a:schemeClr val="bg1">
                    <a:lumMod val="50000"/>
                  </a:schemeClr>
                </a:solidFill>
                <a:hlinkClick r:id="rId3"/>
              </a:rPr>
              <a:t>VPN</a:t>
            </a:r>
            <a:r>
              <a:rPr lang="en-US" dirty="0">
                <a:solidFill>
                  <a:schemeClr val="bg1">
                    <a:lumMod val="50000"/>
                  </a:schemeClr>
                </a:solidFill>
              </a:rPr>
              <a:t> connection.</a:t>
            </a:r>
            <a:br>
              <a:rPr lang="en-US" dirty="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Access instructions are available at: </a:t>
            </a:r>
            <a:r>
              <a:rPr lang="en-US" u="sng" dirty="0">
                <a:solidFill>
                  <a:schemeClr val="bg1">
                    <a:lumMod val="50000"/>
                  </a:schemeClr>
                </a:solidFill>
                <a:hlinkClick r:id="rId4"/>
              </a:rPr>
              <a:t>https://remote.upr.si/</a:t>
            </a:r>
            <a:r>
              <a:rPr lang="en-US" dirty="0">
                <a:solidFill>
                  <a:schemeClr val="bg1">
                    <a:lumMod val="50000"/>
                  </a:schemeClr>
                </a:solidFill>
              </a:rPr>
              <a:t> </a:t>
            </a:r>
            <a:endParaRPr dirty="0">
              <a:solidFill>
                <a:schemeClr val="bg1">
                  <a:lumMod val="50000"/>
                </a:schemeClr>
              </a:solidFill>
            </a:endParaRPr>
          </a:p>
        </p:txBody>
      </p:sp>
      <p:sp>
        <p:nvSpPr>
          <p:cNvPr id="277" name="Google Shape;277;p23"/>
          <p:cNvSpPr txBox="1">
            <a:spLocks noGrp="1"/>
          </p:cNvSpPr>
          <p:nvPr>
            <p:ph type="body" idx="2"/>
          </p:nvPr>
        </p:nvSpPr>
        <p:spPr>
          <a:xfrm>
            <a:off x="838200" y="2202197"/>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err="1"/>
              <a:t>Dostop</a:t>
            </a:r>
            <a:r>
              <a:rPr lang="en-US" dirty="0"/>
              <a:t> do </a:t>
            </a:r>
            <a:r>
              <a:rPr lang="en-US" dirty="0" err="1"/>
              <a:t>virov</a:t>
            </a:r>
            <a:r>
              <a:rPr lang="en-US" dirty="0"/>
              <a:t> v </a:t>
            </a:r>
            <a:r>
              <a:rPr lang="en-US" dirty="0" err="1"/>
              <a:t>študentskem</a:t>
            </a:r>
            <a:r>
              <a:rPr lang="en-US" dirty="0"/>
              <a:t> </a:t>
            </a:r>
            <a:r>
              <a:rPr lang="en-US" dirty="0" err="1"/>
              <a:t>omrežju</a:t>
            </a:r>
            <a:r>
              <a:rPr lang="en-US" dirty="0"/>
              <a:t> UP FAMNIT je </a:t>
            </a:r>
            <a:r>
              <a:rPr lang="en-US" dirty="0" err="1"/>
              <a:t>omogočen</a:t>
            </a:r>
            <a:r>
              <a:rPr lang="en-US" dirty="0"/>
              <a:t> </a:t>
            </a:r>
            <a:r>
              <a:rPr lang="en-US" dirty="0" err="1"/>
              <a:t>študentom</a:t>
            </a:r>
            <a:r>
              <a:rPr lang="en-US" dirty="0"/>
              <a:t> z </a:t>
            </a:r>
            <a:r>
              <a:rPr lang="en-US" dirty="0" err="1"/>
              <a:t>uporabo</a:t>
            </a:r>
            <a:r>
              <a:rPr lang="en-US" dirty="0"/>
              <a:t> </a:t>
            </a:r>
            <a:r>
              <a:rPr lang="en-US" u="sng" dirty="0">
                <a:solidFill>
                  <a:schemeClr val="hlink"/>
                </a:solidFill>
                <a:hlinkClick r:id="rId3"/>
              </a:rPr>
              <a:t>VPN</a:t>
            </a:r>
            <a:r>
              <a:rPr lang="en-US" dirty="0"/>
              <a:t> </a:t>
            </a:r>
            <a:r>
              <a:rPr lang="en-US" dirty="0" err="1"/>
              <a:t>povezave</a:t>
            </a:r>
            <a:r>
              <a:rPr lang="en-US" dirty="0"/>
              <a:t>.</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US" dirty="0" err="1"/>
              <a:t>Navodila</a:t>
            </a:r>
            <a:r>
              <a:rPr lang="en-US" dirty="0"/>
              <a:t> </a:t>
            </a:r>
            <a:r>
              <a:rPr lang="en-US" dirty="0" err="1"/>
              <a:t>za</a:t>
            </a:r>
            <a:r>
              <a:rPr lang="en-US" dirty="0"/>
              <a:t> </a:t>
            </a:r>
            <a:r>
              <a:rPr lang="en-US" dirty="0" err="1"/>
              <a:t>dostop</a:t>
            </a:r>
            <a:r>
              <a:rPr lang="en-US" dirty="0"/>
              <a:t> so </a:t>
            </a:r>
            <a:r>
              <a:rPr lang="en-US" dirty="0" err="1"/>
              <a:t>na</a:t>
            </a:r>
            <a:r>
              <a:rPr lang="en-US" dirty="0"/>
              <a:t> </a:t>
            </a:r>
            <a:r>
              <a:rPr lang="en-US" dirty="0" err="1"/>
              <a:t>voljo</a:t>
            </a:r>
            <a:r>
              <a:rPr lang="en-US" dirty="0"/>
              <a:t> </a:t>
            </a:r>
            <a:r>
              <a:rPr lang="en-US" dirty="0" err="1"/>
              <a:t>na</a:t>
            </a:r>
            <a:r>
              <a:rPr lang="en-US" dirty="0"/>
              <a:t> </a:t>
            </a:r>
            <a:r>
              <a:rPr lang="en-US" dirty="0" err="1"/>
              <a:t>spletni</a:t>
            </a:r>
            <a:r>
              <a:rPr lang="en-US" dirty="0"/>
              <a:t> </a:t>
            </a:r>
            <a:r>
              <a:rPr lang="en-US" dirty="0" err="1"/>
              <a:t>strani</a:t>
            </a:r>
            <a:r>
              <a:rPr lang="en-US" dirty="0"/>
              <a:t>: </a:t>
            </a:r>
            <a:r>
              <a:rPr lang="en-US" u="sng" dirty="0">
                <a:solidFill>
                  <a:schemeClr val="hlink"/>
                </a:solidFill>
                <a:hlinkClick r:id="rId4"/>
              </a:rPr>
              <a:t>https://remote.upr.si/</a:t>
            </a:r>
            <a:r>
              <a:rPr lang="en-US" dirty="0"/>
              <a:t> </a:t>
            </a:r>
            <a:endParaRPr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4"/>
          <p:cNvPicPr preferRelativeResize="0"/>
          <p:nvPr/>
        </p:nvPicPr>
        <p:blipFill rotWithShape="1">
          <a:blip r:embed="rId3">
            <a:alphaModFix/>
          </a:blip>
          <a:srcRect l="2155" t="17420"/>
          <a:stretch/>
        </p:blipFill>
        <p:spPr>
          <a:xfrm>
            <a:off x="0" y="0"/>
            <a:ext cx="12357060" cy="6858000"/>
          </a:xfrm>
          <a:prstGeom prst="rect">
            <a:avLst/>
          </a:prstGeom>
          <a:noFill/>
          <a:ln>
            <a:noFill/>
          </a:ln>
        </p:spPr>
      </p:pic>
      <p:sp>
        <p:nvSpPr>
          <p:cNvPr id="2" name="Rectangle 1"/>
          <p:cNvSpPr/>
          <p:nvPr/>
        </p:nvSpPr>
        <p:spPr>
          <a:xfrm>
            <a:off x="280454" y="3828675"/>
            <a:ext cx="866274" cy="270157"/>
          </a:xfrm>
          <a:prstGeom prst="rect">
            <a:avLst/>
          </a:prstGeom>
          <a:solidFill>
            <a:srgbClr val="FFFCC8"/>
          </a:solidFill>
          <a:ln>
            <a:solidFill>
              <a:srgbClr val="FFF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latin typeface="Calibri" panose="020F0502020204030204" pitchFamily="34" charset="0"/>
              <a:cs typeface="Calibri" panose="020F0502020204030204" pitchFamily="34" charset="0"/>
            </a:endParaRPr>
          </a:p>
        </p:txBody>
      </p:sp>
      <p:sp>
        <p:nvSpPr>
          <p:cNvPr id="5" name="Google Shape;283;p24"/>
          <p:cNvSpPr txBox="1"/>
          <p:nvPr/>
        </p:nvSpPr>
        <p:spPr>
          <a:xfrm>
            <a:off x="244365" y="3791055"/>
            <a:ext cx="9023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Calibri" panose="020F0502020204030204" pitchFamily="34" charset="0"/>
                <a:ea typeface="Calibri"/>
                <a:cs typeface="Calibri" panose="020F0502020204030204" pitchFamily="34" charset="0"/>
                <a:sym typeface="Calibri"/>
              </a:rPr>
              <a:t>studentID</a:t>
            </a:r>
            <a:endParaRPr sz="14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buClr>
                <a:srgbClr val="2E75B5"/>
              </a:buClr>
              <a:buSzPts val="4400"/>
            </a:pPr>
            <a:r>
              <a:rPr lang="en-US" dirty="0" err="1">
                <a:solidFill>
                  <a:srgbClr val="2E75B5"/>
                </a:solidFill>
              </a:rPr>
              <a:t>Obvestila</a:t>
            </a:r>
            <a:r>
              <a:rPr lang="en-US" dirty="0">
                <a:solidFill>
                  <a:srgbClr val="2E75B5"/>
                </a:solidFill>
              </a:rPr>
              <a:t> </a:t>
            </a:r>
            <a:r>
              <a:rPr lang="en-US" dirty="0" err="1" smtClean="0">
                <a:solidFill>
                  <a:srgbClr val="2E75B5"/>
                </a:solidFill>
              </a:rPr>
              <a:t>referata</a:t>
            </a:r>
            <a:r>
              <a:rPr lang="sl-SI" dirty="0" smtClean="0">
                <a:solidFill>
                  <a:srgbClr val="2E75B5"/>
                </a:solidFill>
              </a:rPr>
              <a:t> </a:t>
            </a:r>
            <a:br>
              <a:rPr lang="sl-SI" dirty="0" smtClean="0">
                <a:solidFill>
                  <a:srgbClr val="2E75B5"/>
                </a:solidFill>
              </a:rPr>
            </a:br>
            <a:r>
              <a:rPr lang="sl-SI" dirty="0" smtClean="0">
                <a:solidFill>
                  <a:schemeClr val="accent1">
                    <a:lumMod val="60000"/>
                    <a:lumOff val="40000"/>
                  </a:schemeClr>
                </a:solidFill>
              </a:rPr>
              <a:t>/ </a:t>
            </a:r>
            <a:r>
              <a:rPr lang="en-US" dirty="0" smtClean="0">
                <a:solidFill>
                  <a:schemeClr val="accent1">
                    <a:lumMod val="60000"/>
                    <a:lumOff val="40000"/>
                  </a:schemeClr>
                </a:solidFill>
              </a:rPr>
              <a:t>Student </a:t>
            </a:r>
            <a:r>
              <a:rPr lang="en-US" dirty="0">
                <a:solidFill>
                  <a:schemeClr val="accent1">
                    <a:lumMod val="60000"/>
                    <a:lumOff val="40000"/>
                  </a:schemeClr>
                </a:solidFill>
              </a:rPr>
              <a:t>office </a:t>
            </a:r>
            <a:r>
              <a:rPr lang="en-US" dirty="0" smtClean="0">
                <a:solidFill>
                  <a:schemeClr val="accent1">
                    <a:lumMod val="60000"/>
                    <a:lumOff val="40000"/>
                  </a:schemeClr>
                </a:solidFill>
              </a:rPr>
              <a:t>notifications</a:t>
            </a:r>
            <a:endParaRPr dirty="0">
              <a:solidFill>
                <a:schemeClr val="accent1">
                  <a:lumMod val="60000"/>
                  <a:lumOff val="40000"/>
                </a:schemeClr>
              </a:solidFill>
            </a:endParaRPr>
          </a:p>
        </p:txBody>
      </p:sp>
      <p:sp>
        <p:nvSpPr>
          <p:cNvPr id="289" name="Google Shape;289;p25"/>
          <p:cNvSpPr txBox="1">
            <a:spLocks noGrp="1"/>
          </p:cNvSpPr>
          <p:nvPr>
            <p:ph type="body" idx="1"/>
          </p:nvPr>
        </p:nvSpPr>
        <p:spPr>
          <a:xfrm>
            <a:off x="6172200" y="2134094"/>
            <a:ext cx="5181600" cy="29112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400" b="1" dirty="0">
                <a:solidFill>
                  <a:schemeClr val="bg1">
                    <a:lumMod val="50000"/>
                  </a:schemeClr>
                </a:solidFill>
              </a:rPr>
              <a:t>SUBSCRIBE ONLY </a:t>
            </a:r>
            <a:r>
              <a:rPr lang="en-US" sz="2400" dirty="0">
                <a:solidFill>
                  <a:schemeClr val="bg1">
                    <a:lumMod val="50000"/>
                  </a:schemeClr>
                </a:solidFill>
              </a:rPr>
              <a:t>to notices that concern you and pertain to the implementation of the study process!</a:t>
            </a:r>
            <a:endParaRPr sz="2400" dirty="0">
              <a:solidFill>
                <a:schemeClr val="bg1">
                  <a:lumMod val="50000"/>
                </a:schemeClr>
              </a:solidFill>
            </a:endParaRPr>
          </a:p>
          <a:p>
            <a:pPr marL="0" lvl="0" indent="0" algn="l" rtl="0">
              <a:lnSpc>
                <a:spcPct val="100000"/>
              </a:lnSpc>
              <a:spcBef>
                <a:spcPts val="0"/>
              </a:spcBef>
              <a:spcAft>
                <a:spcPts val="0"/>
              </a:spcAft>
              <a:buClr>
                <a:schemeClr val="dk1"/>
              </a:buClr>
              <a:buSzPts val="2800"/>
              <a:buNone/>
            </a:pPr>
            <a:endParaRPr sz="2400" b="1" dirty="0">
              <a:solidFill>
                <a:schemeClr val="bg1">
                  <a:lumMod val="50000"/>
                </a:schemeClr>
              </a:solidFill>
            </a:endParaRPr>
          </a:p>
          <a:p>
            <a:pPr marL="0" lvl="0" indent="0" algn="l" rtl="0">
              <a:lnSpc>
                <a:spcPct val="100000"/>
              </a:lnSpc>
              <a:spcBef>
                <a:spcPts val="0"/>
              </a:spcBef>
              <a:spcAft>
                <a:spcPts val="0"/>
              </a:spcAft>
              <a:buClr>
                <a:schemeClr val="dk1"/>
              </a:buClr>
              <a:buSzPts val="2800"/>
              <a:buNone/>
            </a:pPr>
            <a:r>
              <a:rPr lang="en-US" sz="2400" b="1" dirty="0">
                <a:solidFill>
                  <a:schemeClr val="bg1">
                    <a:lumMod val="50000"/>
                  </a:schemeClr>
                </a:solidFill>
              </a:rPr>
              <a:t>DO NOT MARK AS SPAM!</a:t>
            </a:r>
            <a:br>
              <a:rPr lang="en-US" sz="2400" b="1" dirty="0">
                <a:solidFill>
                  <a:schemeClr val="bg1">
                    <a:lumMod val="50000"/>
                  </a:schemeClr>
                </a:solidFill>
              </a:rPr>
            </a:br>
            <a:r>
              <a:rPr lang="en-US" sz="2400" dirty="0">
                <a:solidFill>
                  <a:schemeClr val="bg1">
                    <a:lumMod val="50000"/>
                  </a:schemeClr>
                </a:solidFill>
              </a:rPr>
              <a:t>Unsubscribe.</a:t>
            </a:r>
            <a:endParaRPr sz="2400" dirty="0">
              <a:solidFill>
                <a:schemeClr val="bg1">
                  <a:lumMod val="50000"/>
                </a:schemeClr>
              </a:solidFill>
            </a:endParaRPr>
          </a:p>
        </p:txBody>
      </p:sp>
      <p:sp>
        <p:nvSpPr>
          <p:cNvPr id="290" name="Google Shape;290;p25"/>
          <p:cNvSpPr txBox="1">
            <a:spLocks noGrp="1"/>
          </p:cNvSpPr>
          <p:nvPr>
            <p:ph type="body" idx="2"/>
          </p:nvPr>
        </p:nvSpPr>
        <p:spPr>
          <a:xfrm>
            <a:off x="757990" y="2114877"/>
            <a:ext cx="5181600" cy="267142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sz="2400" b="1" dirty="0"/>
              <a:t>PRIJAVITE SE</a:t>
            </a:r>
            <a:r>
              <a:rPr lang="en-US" sz="2400" dirty="0"/>
              <a:t> </a:t>
            </a:r>
            <a:r>
              <a:rPr lang="en-US" sz="2400" dirty="0" err="1"/>
              <a:t>na</a:t>
            </a:r>
            <a:r>
              <a:rPr lang="en-US" sz="2400" dirty="0"/>
              <a:t> </a:t>
            </a:r>
            <a:r>
              <a:rPr lang="en-US" sz="2400" dirty="0" err="1"/>
              <a:t>obvestila</a:t>
            </a:r>
            <a:r>
              <a:rPr lang="en-US" sz="2400" dirty="0"/>
              <a:t>, </a:t>
            </a:r>
            <a:r>
              <a:rPr lang="en-US" sz="2400" dirty="0" err="1"/>
              <a:t>ki</a:t>
            </a:r>
            <a:r>
              <a:rPr lang="en-US" sz="2400" dirty="0"/>
              <a:t> se vas </a:t>
            </a:r>
            <a:r>
              <a:rPr lang="en-US" sz="2400" dirty="0" err="1"/>
              <a:t>tičejo</a:t>
            </a:r>
            <a:r>
              <a:rPr lang="en-US" sz="2400" dirty="0"/>
              <a:t> in se </a:t>
            </a:r>
            <a:r>
              <a:rPr lang="en-US" sz="2400" dirty="0" err="1"/>
              <a:t>nanašajo</a:t>
            </a:r>
            <a:r>
              <a:rPr lang="en-US" sz="2400" dirty="0"/>
              <a:t> </a:t>
            </a:r>
            <a:r>
              <a:rPr lang="en-US" sz="2400" dirty="0" err="1"/>
              <a:t>na</a:t>
            </a:r>
            <a:r>
              <a:rPr lang="en-US" sz="2400" dirty="0"/>
              <a:t> </a:t>
            </a:r>
            <a:r>
              <a:rPr lang="en-US" sz="2400" dirty="0" err="1"/>
              <a:t>izvajanje</a:t>
            </a:r>
            <a:r>
              <a:rPr lang="en-US" sz="2400" dirty="0"/>
              <a:t> </a:t>
            </a:r>
            <a:r>
              <a:rPr lang="en-US" sz="2400" dirty="0" err="1"/>
              <a:t>študijskega</a:t>
            </a:r>
            <a:r>
              <a:rPr lang="en-US" sz="2400" dirty="0"/>
              <a:t> </a:t>
            </a:r>
            <a:r>
              <a:rPr lang="en-US" sz="2400" dirty="0" err="1"/>
              <a:t>procesa</a:t>
            </a:r>
            <a:r>
              <a:rPr lang="en-US" sz="2400" dirty="0"/>
              <a:t>!</a:t>
            </a:r>
            <a:endParaRPr sz="2400" dirty="0"/>
          </a:p>
          <a:p>
            <a:pPr marL="0" lvl="0" indent="0" algn="l" rtl="0">
              <a:lnSpc>
                <a:spcPct val="100000"/>
              </a:lnSpc>
              <a:spcBef>
                <a:spcPts val="0"/>
              </a:spcBef>
              <a:spcAft>
                <a:spcPts val="0"/>
              </a:spcAft>
              <a:buClr>
                <a:schemeClr val="dk1"/>
              </a:buClr>
              <a:buSzPts val="2800"/>
              <a:buNone/>
            </a:pPr>
            <a:endParaRPr sz="2400" b="1" dirty="0"/>
          </a:p>
          <a:p>
            <a:pPr marL="0" lvl="0" indent="0" algn="l" rtl="0">
              <a:lnSpc>
                <a:spcPct val="100000"/>
              </a:lnSpc>
              <a:spcBef>
                <a:spcPts val="0"/>
              </a:spcBef>
              <a:spcAft>
                <a:spcPts val="0"/>
              </a:spcAft>
              <a:buClr>
                <a:schemeClr val="dk1"/>
              </a:buClr>
              <a:buSzPts val="2800"/>
              <a:buNone/>
            </a:pPr>
            <a:r>
              <a:rPr lang="en-US" sz="2400" b="1" dirty="0"/>
              <a:t>NE OZNAČITI KOT SMETENJE!</a:t>
            </a:r>
            <a:endParaRPr sz="2400" dirty="0"/>
          </a:p>
          <a:p>
            <a:pPr marL="0" lvl="0" indent="0" algn="l" rtl="0">
              <a:lnSpc>
                <a:spcPct val="100000"/>
              </a:lnSpc>
              <a:spcBef>
                <a:spcPts val="0"/>
              </a:spcBef>
              <a:spcAft>
                <a:spcPts val="0"/>
              </a:spcAft>
              <a:buClr>
                <a:schemeClr val="dk1"/>
              </a:buClr>
              <a:buSzPts val="2800"/>
              <a:buNone/>
            </a:pPr>
            <a:r>
              <a:rPr lang="en-US" sz="2400" dirty="0" err="1"/>
              <a:t>Odjavite</a:t>
            </a:r>
            <a:r>
              <a:rPr lang="en-US" sz="2400" dirty="0"/>
              <a:t> se.</a:t>
            </a:r>
            <a:endParaRPr sz="2400" dirty="0"/>
          </a:p>
          <a:p>
            <a:pPr marL="228600" lvl="0" indent="-50800" algn="l" rtl="0">
              <a:lnSpc>
                <a:spcPct val="100000"/>
              </a:lnSpc>
              <a:spcBef>
                <a:spcPts val="0"/>
              </a:spcBef>
              <a:spcAft>
                <a:spcPts val="0"/>
              </a:spcAft>
              <a:buClr>
                <a:schemeClr val="dk1"/>
              </a:buClr>
              <a:buSzPts val="2800"/>
              <a:buNone/>
            </a:pPr>
            <a:endParaRPr sz="2400" dirty="0"/>
          </a:p>
        </p:txBody>
      </p:sp>
      <p:sp>
        <p:nvSpPr>
          <p:cNvPr id="291" name="Google Shape;291;p25"/>
          <p:cNvSpPr txBox="1"/>
          <p:nvPr/>
        </p:nvSpPr>
        <p:spPr>
          <a:xfrm>
            <a:off x="3024003" y="5292343"/>
            <a:ext cx="5831173"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u="sng">
                <a:solidFill>
                  <a:schemeClr val="dk1"/>
                </a:solidFill>
                <a:latin typeface="Calibri"/>
                <a:ea typeface="Calibri"/>
                <a:cs typeface="Calibri"/>
                <a:sym typeface="Calibri"/>
                <a:hlinkClick r:id="rId3"/>
              </a:rPr>
              <a:t>https://www.famnit.upr.si/sl/obvestila</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AC105-6B56-5E4C-B3A9-4FFD09399253}"/>
              </a:ext>
            </a:extLst>
          </p:cNvPr>
          <p:cNvSpPr>
            <a:spLocks noGrp="1"/>
          </p:cNvSpPr>
          <p:nvPr>
            <p:ph type="title"/>
          </p:nvPr>
        </p:nvSpPr>
        <p:spPr/>
        <p:txBody>
          <a:bodyPr>
            <a:normAutofit/>
          </a:bodyPr>
          <a:lstStyle/>
          <a:p>
            <a:r>
              <a:rPr lang="en-GB" dirty="0" err="1">
                <a:solidFill>
                  <a:srgbClr val="2E75B5"/>
                </a:solidFill>
              </a:rPr>
              <a:t>Dodatno</a:t>
            </a:r>
            <a:r>
              <a:rPr lang="en-GB" dirty="0">
                <a:solidFill>
                  <a:srgbClr val="2E75B5"/>
                </a:solidFill>
              </a:rPr>
              <a:t> </a:t>
            </a:r>
            <a:r>
              <a:rPr lang="en-GB" dirty="0">
                <a:solidFill>
                  <a:schemeClr val="accent1">
                    <a:lumMod val="60000"/>
                    <a:lumOff val="40000"/>
                  </a:schemeClr>
                </a:solidFill>
              </a:rPr>
              <a:t>/ In addition</a:t>
            </a:r>
          </a:p>
        </p:txBody>
      </p:sp>
      <p:sp>
        <p:nvSpPr>
          <p:cNvPr id="3" name="Text Placeholder 2">
            <a:extLst>
              <a:ext uri="{FF2B5EF4-FFF2-40B4-BE49-F238E27FC236}">
                <a16:creationId xmlns:a16="http://schemas.microsoft.com/office/drawing/2014/main" id="{5A2A9907-73F4-8C4F-A7AA-BA2D12CBC6C8}"/>
              </a:ext>
            </a:extLst>
          </p:cNvPr>
          <p:cNvSpPr>
            <a:spLocks noGrp="1"/>
          </p:cNvSpPr>
          <p:nvPr>
            <p:ph type="body" idx="1"/>
          </p:nvPr>
        </p:nvSpPr>
        <p:spPr/>
        <p:txBody>
          <a:bodyPr>
            <a:normAutofit/>
          </a:bodyPr>
          <a:lstStyle/>
          <a:p>
            <a:pPr>
              <a:lnSpc>
                <a:spcPct val="100000"/>
              </a:lnSpc>
              <a:spcBef>
                <a:spcPts val="600"/>
              </a:spcBef>
            </a:pPr>
            <a:r>
              <a:rPr lang="en-GB" sz="2400" dirty="0" err="1"/>
              <a:t>Če</a:t>
            </a:r>
            <a:r>
              <a:rPr lang="en-GB" sz="2400" dirty="0"/>
              <a:t> </a:t>
            </a:r>
            <a:r>
              <a:rPr lang="en-GB" sz="2400" dirty="0" err="1"/>
              <a:t>označite</a:t>
            </a:r>
            <a:r>
              <a:rPr lang="en-GB" sz="2400" dirty="0"/>
              <a:t> </a:t>
            </a:r>
            <a:r>
              <a:rPr lang="en-GB" sz="2400" dirty="0" err="1"/>
              <a:t>pošto</a:t>
            </a:r>
            <a:r>
              <a:rPr lang="en-GB" sz="2400" dirty="0"/>
              <a:t> v </a:t>
            </a:r>
            <a:r>
              <a:rPr lang="en-GB" sz="2400" dirty="0" err="1"/>
              <a:t>odjemalcu</a:t>
            </a:r>
            <a:r>
              <a:rPr lang="en-GB" sz="2400" dirty="0"/>
              <a:t> Gmail </a:t>
            </a:r>
            <a:r>
              <a:rPr lang="en-GB" sz="2400" dirty="0" err="1"/>
              <a:t>kot</a:t>
            </a:r>
            <a:r>
              <a:rPr lang="en-GB" sz="2400" dirty="0"/>
              <a:t> </a:t>
            </a:r>
            <a:r>
              <a:rPr lang="en-GB" sz="2400" dirty="0" err="1"/>
              <a:t>smetenje</a:t>
            </a:r>
            <a:r>
              <a:rPr lang="en-GB" sz="2400" dirty="0"/>
              <a:t>, </a:t>
            </a:r>
            <a:r>
              <a:rPr lang="en-GB" sz="2400" dirty="0" err="1"/>
              <a:t>onemogočite</a:t>
            </a:r>
            <a:r>
              <a:rPr lang="en-GB" sz="2400" dirty="0"/>
              <a:t> </a:t>
            </a:r>
            <a:r>
              <a:rPr lang="en-GB" sz="2400" dirty="0" err="1"/>
              <a:t>drugim</a:t>
            </a:r>
            <a:r>
              <a:rPr lang="en-GB" sz="2400" dirty="0"/>
              <a:t> </a:t>
            </a:r>
            <a:r>
              <a:rPr lang="en-GB" sz="2400" dirty="0" err="1"/>
              <a:t>študentom</a:t>
            </a:r>
            <a:r>
              <a:rPr lang="en-GB" sz="2400" dirty="0"/>
              <a:t>, da </a:t>
            </a:r>
            <a:r>
              <a:rPr lang="en-GB" sz="2400" dirty="0" err="1"/>
              <a:t>dobivajo</a:t>
            </a:r>
            <a:r>
              <a:rPr lang="en-GB" sz="2400" dirty="0"/>
              <a:t> </a:t>
            </a:r>
            <a:r>
              <a:rPr lang="en-GB" sz="2400" dirty="0" err="1"/>
              <a:t>obvestila</a:t>
            </a:r>
            <a:r>
              <a:rPr lang="en-GB" sz="2400" dirty="0"/>
              <a:t>. </a:t>
            </a:r>
          </a:p>
          <a:p>
            <a:pPr>
              <a:lnSpc>
                <a:spcPct val="100000"/>
              </a:lnSpc>
              <a:spcBef>
                <a:spcPts val="600"/>
              </a:spcBef>
            </a:pPr>
            <a:r>
              <a:rPr lang="en-GB" sz="2400" dirty="0" err="1"/>
              <a:t>Izberite</a:t>
            </a:r>
            <a:r>
              <a:rPr lang="en-GB" sz="2400" dirty="0"/>
              <a:t> le to </a:t>
            </a:r>
            <a:r>
              <a:rPr lang="en-GB" sz="2400" dirty="0" err="1"/>
              <a:t>kar</a:t>
            </a:r>
            <a:r>
              <a:rPr lang="en-GB" sz="2400" dirty="0"/>
              <a:t> vas </a:t>
            </a:r>
            <a:r>
              <a:rPr lang="en-GB" sz="2400" dirty="0" err="1"/>
              <a:t>zanima</a:t>
            </a:r>
            <a:r>
              <a:rPr lang="en-GB" sz="2400" dirty="0"/>
              <a:t>. </a:t>
            </a:r>
            <a:r>
              <a:rPr lang="en-GB" sz="2400" dirty="0" err="1"/>
              <a:t>Če</a:t>
            </a:r>
            <a:r>
              <a:rPr lang="en-GB" sz="2400" dirty="0"/>
              <a:t> se </a:t>
            </a:r>
            <a:r>
              <a:rPr lang="en-GB" sz="2400" dirty="0" err="1"/>
              <a:t>prijavite</a:t>
            </a:r>
            <a:r>
              <a:rPr lang="en-GB" sz="2400" dirty="0"/>
              <a:t> </a:t>
            </a:r>
            <a:r>
              <a:rPr lang="en-GB" sz="2400" dirty="0" err="1"/>
              <a:t>na</a:t>
            </a:r>
            <a:r>
              <a:rPr lang="en-GB" sz="2400" dirty="0"/>
              <a:t> </a:t>
            </a:r>
            <a:r>
              <a:rPr lang="en-GB" sz="2400" dirty="0" err="1"/>
              <a:t>vsa</a:t>
            </a:r>
            <a:r>
              <a:rPr lang="en-GB" sz="2400" dirty="0"/>
              <a:t> </a:t>
            </a:r>
            <a:r>
              <a:rPr lang="en-GB" sz="2400" dirty="0" err="1"/>
              <a:t>obvestila</a:t>
            </a:r>
            <a:r>
              <a:rPr lang="en-GB" sz="2400" dirty="0"/>
              <a:t>, </a:t>
            </a:r>
            <a:r>
              <a:rPr lang="en-GB" sz="2400" dirty="0" err="1"/>
              <a:t>boste</a:t>
            </a:r>
            <a:r>
              <a:rPr lang="en-GB" sz="2400" dirty="0"/>
              <a:t> </a:t>
            </a:r>
            <a:r>
              <a:rPr lang="en-GB" sz="2400" dirty="0" err="1"/>
              <a:t>dobivali</a:t>
            </a:r>
            <a:r>
              <a:rPr lang="en-GB" sz="2400" dirty="0"/>
              <a:t> </a:t>
            </a:r>
            <a:r>
              <a:rPr lang="en-GB" sz="2400" dirty="0" err="1"/>
              <a:t>veliko</a:t>
            </a:r>
            <a:r>
              <a:rPr lang="en-GB" sz="2400" dirty="0"/>
              <a:t> </a:t>
            </a:r>
            <a:r>
              <a:rPr lang="en-GB" sz="2400" dirty="0" err="1"/>
              <a:t>obvestil</a:t>
            </a:r>
            <a:r>
              <a:rPr lang="en-GB" sz="2400" dirty="0"/>
              <a:t>.</a:t>
            </a:r>
          </a:p>
          <a:p>
            <a:pPr>
              <a:lnSpc>
                <a:spcPct val="100000"/>
              </a:lnSpc>
              <a:spcBef>
                <a:spcPts val="600"/>
              </a:spcBef>
            </a:pPr>
            <a:r>
              <a:rPr lang="en-GB" sz="2400" dirty="0"/>
              <a:t>Za </a:t>
            </a:r>
            <a:r>
              <a:rPr lang="en-GB" sz="2400" dirty="0" err="1"/>
              <a:t>odjavo</a:t>
            </a:r>
            <a:r>
              <a:rPr lang="en-GB" sz="2400" dirty="0"/>
              <a:t> od </a:t>
            </a:r>
            <a:r>
              <a:rPr lang="en-GB" sz="2400" dirty="0" err="1"/>
              <a:t>posamezne</a:t>
            </a:r>
            <a:r>
              <a:rPr lang="en-GB" sz="2400" dirty="0"/>
              <a:t> </a:t>
            </a:r>
            <a:r>
              <a:rPr lang="en-GB" sz="2400" dirty="0" err="1"/>
              <a:t>kategorije</a:t>
            </a:r>
            <a:r>
              <a:rPr lang="en-GB" sz="2400" dirty="0"/>
              <a:t> </a:t>
            </a:r>
            <a:r>
              <a:rPr lang="en-GB" sz="2400" dirty="0" err="1"/>
              <a:t>novic</a:t>
            </a:r>
            <a:r>
              <a:rPr lang="en-GB" sz="2400" dirty="0"/>
              <a:t>, </a:t>
            </a:r>
            <a:r>
              <a:rPr lang="en-GB" sz="2400" dirty="0" err="1"/>
              <a:t>sledite</a:t>
            </a:r>
            <a:r>
              <a:rPr lang="en-GB" sz="2400" dirty="0"/>
              <a:t> </a:t>
            </a:r>
            <a:r>
              <a:rPr lang="en-GB" sz="2400" dirty="0" err="1"/>
              <a:t>navodilom</a:t>
            </a:r>
            <a:r>
              <a:rPr lang="en-GB" sz="2400" dirty="0"/>
              <a:t> v e-</a:t>
            </a:r>
            <a:r>
              <a:rPr lang="en-GB" sz="2400" dirty="0" err="1"/>
              <a:t>pošti</a:t>
            </a:r>
            <a:r>
              <a:rPr lang="en-GB" sz="2400" dirty="0"/>
              <a:t>. Je </a:t>
            </a:r>
            <a:r>
              <a:rPr lang="en-GB" sz="2400" dirty="0" err="1"/>
              <a:t>zelo</a:t>
            </a:r>
            <a:r>
              <a:rPr lang="en-GB" sz="2400" dirty="0"/>
              <a:t> </a:t>
            </a:r>
            <a:r>
              <a:rPr lang="en-GB" sz="2400" dirty="0" err="1"/>
              <a:t>preprosto</a:t>
            </a:r>
            <a:r>
              <a:rPr lang="en-GB" sz="2400" dirty="0"/>
              <a:t>!</a:t>
            </a:r>
          </a:p>
        </p:txBody>
      </p:sp>
      <p:sp>
        <p:nvSpPr>
          <p:cNvPr id="4" name="Text Placeholder 3">
            <a:extLst>
              <a:ext uri="{FF2B5EF4-FFF2-40B4-BE49-F238E27FC236}">
                <a16:creationId xmlns:a16="http://schemas.microsoft.com/office/drawing/2014/main" id="{F65D10E0-9491-7149-8EF2-D235F4484F4F}"/>
              </a:ext>
            </a:extLst>
          </p:cNvPr>
          <p:cNvSpPr>
            <a:spLocks noGrp="1"/>
          </p:cNvSpPr>
          <p:nvPr>
            <p:ph type="body" idx="2"/>
          </p:nvPr>
        </p:nvSpPr>
        <p:spPr/>
        <p:txBody>
          <a:bodyPr>
            <a:normAutofit fontScale="85000" lnSpcReduction="20000"/>
          </a:bodyPr>
          <a:lstStyle/>
          <a:p>
            <a:pPr>
              <a:lnSpc>
                <a:spcPct val="120000"/>
              </a:lnSpc>
              <a:spcBef>
                <a:spcPts val="600"/>
              </a:spcBef>
            </a:pPr>
            <a:r>
              <a:rPr lang="en-GB" dirty="0">
                <a:solidFill>
                  <a:schemeClr val="bg1">
                    <a:lumMod val="50000"/>
                  </a:schemeClr>
                </a:solidFill>
              </a:rPr>
              <a:t>If you mark an email in the Gmail client as spam, you prevent other students from receiving notifications.</a:t>
            </a:r>
          </a:p>
          <a:p>
            <a:pPr>
              <a:lnSpc>
                <a:spcPct val="120000"/>
              </a:lnSpc>
              <a:spcBef>
                <a:spcPts val="600"/>
              </a:spcBef>
            </a:pPr>
            <a:r>
              <a:rPr lang="en-GB" dirty="0">
                <a:solidFill>
                  <a:schemeClr val="bg1">
                    <a:lumMod val="50000"/>
                  </a:schemeClr>
                </a:solidFill>
              </a:rPr>
              <a:t>Choose what interests you. If you sign up to all notifications, you will get a lot of them.</a:t>
            </a:r>
          </a:p>
          <a:p>
            <a:pPr>
              <a:lnSpc>
                <a:spcPct val="120000"/>
              </a:lnSpc>
              <a:spcBef>
                <a:spcPts val="600"/>
              </a:spcBef>
            </a:pPr>
            <a:r>
              <a:rPr lang="en-GB" dirty="0">
                <a:solidFill>
                  <a:schemeClr val="bg1">
                    <a:lumMod val="50000"/>
                  </a:schemeClr>
                </a:solidFill>
              </a:rPr>
              <a:t>To unsubscribe from a particular notifications’ category, follow the instructions in the email. It's very simple!</a:t>
            </a:r>
          </a:p>
        </p:txBody>
      </p:sp>
    </p:spTree>
    <p:extLst>
      <p:ext uri="{BB962C8B-B14F-4D97-AF65-F5344CB8AC3E}">
        <p14:creationId xmlns:p14="http://schemas.microsoft.com/office/powerpoint/2010/main" val="2376747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6"/>
          <p:cNvPicPr preferRelativeResize="0">
            <a:picLocks noGrp="1"/>
          </p:cNvPicPr>
          <p:nvPr>
            <p:ph type="body" idx="4294967295"/>
          </p:nvPr>
        </p:nvPicPr>
        <p:blipFill rotWithShape="1">
          <a:blip r:embed="rId3">
            <a:alphaModFix/>
          </a:blip>
          <a:srcRect/>
          <a:stretch/>
        </p:blipFill>
        <p:spPr>
          <a:xfrm>
            <a:off x="0" y="0"/>
            <a:ext cx="12192000" cy="11585575"/>
          </a:xfrm>
          <a:prstGeom prst="rect">
            <a:avLst/>
          </a:prstGeom>
          <a:noFill/>
          <a:ln>
            <a:noFill/>
          </a:ln>
        </p:spPr>
      </p:pic>
      <p:sp>
        <p:nvSpPr>
          <p:cNvPr id="297" name="Google Shape;297;p26"/>
          <p:cNvSpPr/>
          <p:nvPr/>
        </p:nvSpPr>
        <p:spPr>
          <a:xfrm>
            <a:off x="3177064" y="5981895"/>
            <a:ext cx="3297478" cy="30971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6"/>
          <p:cNvSpPr/>
          <p:nvPr/>
        </p:nvSpPr>
        <p:spPr>
          <a:xfrm>
            <a:off x="8692961" y="5176683"/>
            <a:ext cx="1394936" cy="30971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26"/>
          <p:cNvSpPr/>
          <p:nvPr/>
        </p:nvSpPr>
        <p:spPr>
          <a:xfrm>
            <a:off x="7846143" y="5176683"/>
            <a:ext cx="802574" cy="3244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0" name="Google Shape;300;p26"/>
          <p:cNvCxnSpPr/>
          <p:nvPr/>
        </p:nvCxnSpPr>
        <p:spPr>
          <a:xfrm>
            <a:off x="7639666" y="4069619"/>
            <a:ext cx="412954" cy="825909"/>
          </a:xfrm>
          <a:prstGeom prst="straightConnector1">
            <a:avLst/>
          </a:prstGeom>
          <a:noFill/>
          <a:ln w="9525" cap="flat" cmpd="sng">
            <a:solidFill>
              <a:srgbClr val="FF0000"/>
            </a:solidFill>
            <a:prstDash val="solid"/>
            <a:miter lim="800000"/>
            <a:headEnd type="none" w="sm" len="sm"/>
            <a:tailEnd type="triangle" w="med" len="med"/>
          </a:ln>
        </p:spPr>
      </p:cxnSp>
      <p:sp>
        <p:nvSpPr>
          <p:cNvPr id="301" name="Google Shape;301;p26"/>
          <p:cNvSpPr txBox="1"/>
          <p:nvPr/>
        </p:nvSpPr>
        <p:spPr>
          <a:xfrm>
            <a:off x="7949381" y="4482574"/>
            <a:ext cx="213851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Calibri"/>
                <a:ea typeface="Calibri"/>
                <a:cs typeface="Calibri"/>
                <a:sym typeface="Calibri"/>
              </a:rPr>
              <a:t>studentID@student.upr.si</a:t>
            </a:r>
            <a:endParaRPr sz="1400" dirty="0">
              <a:solidFill>
                <a:schemeClr val="dk1"/>
              </a:solidFill>
              <a:latin typeface="Calibri"/>
              <a:ea typeface="Calibri"/>
              <a:cs typeface="Calibri"/>
              <a:sym typeface="Calibri"/>
            </a:endParaRPr>
          </a:p>
        </p:txBody>
      </p:sp>
      <p:sp>
        <p:nvSpPr>
          <p:cNvPr id="302" name="Google Shape;302;p26"/>
          <p:cNvSpPr txBox="1"/>
          <p:nvPr/>
        </p:nvSpPr>
        <p:spPr>
          <a:xfrm>
            <a:off x="6636709" y="3814431"/>
            <a:ext cx="241886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Calibri"/>
                <a:ea typeface="Calibri"/>
                <a:cs typeface="Calibri"/>
                <a:sym typeface="Calibri"/>
              </a:rPr>
              <a:t>Notifications sent immediately</a:t>
            </a:r>
            <a:endParaRPr/>
          </a:p>
        </p:txBody>
      </p:sp>
      <p:cxnSp>
        <p:nvCxnSpPr>
          <p:cNvPr id="303" name="Google Shape;303;p26"/>
          <p:cNvCxnSpPr/>
          <p:nvPr/>
        </p:nvCxnSpPr>
        <p:spPr>
          <a:xfrm rot="10800000" flipH="1">
            <a:off x="7949381" y="5565228"/>
            <a:ext cx="185626" cy="828197"/>
          </a:xfrm>
          <a:prstGeom prst="straightConnector1">
            <a:avLst/>
          </a:prstGeom>
          <a:noFill/>
          <a:ln w="9525" cap="flat" cmpd="sng">
            <a:solidFill>
              <a:srgbClr val="FF0000"/>
            </a:solidFill>
            <a:prstDash val="solid"/>
            <a:miter lim="800000"/>
            <a:headEnd type="none" w="sm" len="sm"/>
            <a:tailEnd type="triangle" w="med" len="med"/>
          </a:ln>
        </p:spPr>
      </p:cxnSp>
      <p:sp>
        <p:nvSpPr>
          <p:cNvPr id="304" name="Google Shape;304;p26"/>
          <p:cNvSpPr txBox="1"/>
          <p:nvPr/>
        </p:nvSpPr>
        <p:spPr>
          <a:xfrm>
            <a:off x="7401597" y="6399019"/>
            <a:ext cx="8890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Calibri"/>
                <a:ea typeface="Calibri"/>
                <a:cs typeface="Calibri"/>
                <a:sym typeface="Calibri"/>
              </a:rPr>
              <a:t>Subscribe</a:t>
            </a:r>
            <a:endParaRPr/>
          </a:p>
        </p:txBody>
      </p:sp>
      <p:cxnSp>
        <p:nvCxnSpPr>
          <p:cNvPr id="305" name="Google Shape;305;p26"/>
          <p:cNvCxnSpPr/>
          <p:nvPr/>
        </p:nvCxnSpPr>
        <p:spPr>
          <a:xfrm rot="10800000">
            <a:off x="9390429" y="5565228"/>
            <a:ext cx="778330" cy="828197"/>
          </a:xfrm>
          <a:prstGeom prst="straightConnector1">
            <a:avLst/>
          </a:prstGeom>
          <a:noFill/>
          <a:ln w="9525" cap="flat" cmpd="sng">
            <a:solidFill>
              <a:srgbClr val="FF0000"/>
            </a:solidFill>
            <a:prstDash val="solid"/>
            <a:miter lim="800000"/>
            <a:headEnd type="none" w="sm" len="sm"/>
            <a:tailEnd type="triangle" w="med" len="med"/>
          </a:ln>
        </p:spPr>
      </p:cxnSp>
      <p:sp>
        <p:nvSpPr>
          <p:cNvPr id="306" name="Google Shape;306;p26"/>
          <p:cNvSpPr txBox="1"/>
          <p:nvPr/>
        </p:nvSpPr>
        <p:spPr>
          <a:xfrm>
            <a:off x="9430093" y="6393425"/>
            <a:ext cx="163525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Calibri"/>
                <a:ea typeface="Calibri"/>
                <a:cs typeface="Calibri"/>
                <a:sym typeface="Calibri"/>
              </a:rPr>
              <a:t>How to unsubscribe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838200" y="365125"/>
            <a:ext cx="10756900" cy="1325563"/>
          </a:xfrm>
          <a:prstGeom prst="rect">
            <a:avLst/>
          </a:prstGeom>
          <a:noFill/>
          <a:ln>
            <a:noFill/>
          </a:ln>
        </p:spPr>
        <p:txBody>
          <a:bodyPr spcFirstLastPara="1" wrap="square" lIns="91425" tIns="45700" rIns="91425" bIns="45700" anchor="ctr" anchorCtr="0">
            <a:noAutofit/>
          </a:bodyPr>
          <a:lstStyle/>
          <a:p>
            <a:pPr lvl="0">
              <a:buClr>
                <a:srgbClr val="2E75B5"/>
              </a:buClr>
              <a:buSzPts val="4400"/>
            </a:pPr>
            <a:r>
              <a:rPr lang="en-US" dirty="0" err="1" smtClean="0">
                <a:solidFill>
                  <a:srgbClr val="2E75B5"/>
                </a:solidFill>
              </a:rPr>
              <a:t>Oddaljeni</a:t>
            </a:r>
            <a:r>
              <a:rPr lang="en-US" dirty="0" smtClean="0">
                <a:solidFill>
                  <a:srgbClr val="2E75B5"/>
                </a:solidFill>
              </a:rPr>
              <a:t> </a:t>
            </a:r>
            <a:r>
              <a:rPr lang="en-US" dirty="0" err="1">
                <a:solidFill>
                  <a:srgbClr val="2E75B5"/>
                </a:solidFill>
              </a:rPr>
              <a:t>dostop</a:t>
            </a:r>
            <a:r>
              <a:rPr lang="en-US" dirty="0">
                <a:solidFill>
                  <a:srgbClr val="2E75B5"/>
                </a:solidFill>
              </a:rPr>
              <a:t> do </a:t>
            </a:r>
            <a:r>
              <a:rPr lang="en-US" dirty="0" err="1">
                <a:solidFill>
                  <a:srgbClr val="2E75B5"/>
                </a:solidFill>
              </a:rPr>
              <a:t>vaših</a:t>
            </a:r>
            <a:r>
              <a:rPr lang="en-US" dirty="0">
                <a:solidFill>
                  <a:srgbClr val="2E75B5"/>
                </a:solidFill>
              </a:rPr>
              <a:t> </a:t>
            </a:r>
            <a:r>
              <a:rPr lang="en-US" dirty="0" err="1">
                <a:solidFill>
                  <a:srgbClr val="2E75B5"/>
                </a:solidFill>
              </a:rPr>
              <a:t>datotek</a:t>
            </a:r>
            <a:r>
              <a:rPr lang="en-US" dirty="0">
                <a:solidFill>
                  <a:srgbClr val="2E75B5"/>
                </a:solidFill>
              </a:rPr>
              <a:t> in </a:t>
            </a:r>
            <a:r>
              <a:rPr lang="en-US" dirty="0" err="1" smtClean="0">
                <a:solidFill>
                  <a:srgbClr val="2E75B5"/>
                </a:solidFill>
              </a:rPr>
              <a:t>strežnika</a:t>
            </a:r>
            <a:r>
              <a:rPr lang="sl-SI" dirty="0">
                <a:solidFill>
                  <a:srgbClr val="2E75B5"/>
                </a:solidFill>
              </a:rPr>
              <a:t/>
            </a:r>
            <a:br>
              <a:rPr lang="sl-SI" dirty="0">
                <a:solidFill>
                  <a:srgbClr val="2E75B5"/>
                </a:solidFill>
              </a:rPr>
            </a:br>
            <a:r>
              <a:rPr lang="sl-SI" dirty="0" smtClean="0">
                <a:solidFill>
                  <a:schemeClr val="accent1">
                    <a:lumMod val="60000"/>
                    <a:lumOff val="40000"/>
                  </a:schemeClr>
                </a:solidFill>
              </a:rPr>
              <a:t>/ </a:t>
            </a:r>
            <a:r>
              <a:rPr lang="en-US" dirty="0" smtClean="0">
                <a:solidFill>
                  <a:schemeClr val="accent1">
                    <a:lumMod val="60000"/>
                    <a:lumOff val="40000"/>
                  </a:schemeClr>
                </a:solidFill>
              </a:rPr>
              <a:t>Remote </a:t>
            </a:r>
            <a:r>
              <a:rPr lang="en-US" dirty="0">
                <a:solidFill>
                  <a:schemeClr val="accent1">
                    <a:lumMod val="60000"/>
                    <a:lumOff val="40000"/>
                  </a:schemeClr>
                </a:solidFill>
              </a:rPr>
              <a:t>access to your files and server </a:t>
            </a:r>
            <a:endParaRPr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312" name="Google Shape;312;p27"/>
          <p:cNvSpPr txBox="1">
            <a:spLocks noGrp="1"/>
          </p:cNvSpPr>
          <p:nvPr>
            <p:ph type="body" idx="1"/>
          </p:nvPr>
        </p:nvSpPr>
        <p:spPr>
          <a:xfrm>
            <a:off x="6292516" y="2139950"/>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300"/>
              </a:spcBef>
              <a:spcAft>
                <a:spcPts val="0"/>
              </a:spcAft>
              <a:buClr>
                <a:schemeClr val="dk1"/>
              </a:buClr>
              <a:buSzPts val="1750"/>
              <a:buChar char="•"/>
            </a:pPr>
            <a:r>
              <a:rPr lang="en-US" sz="1700" dirty="0">
                <a:solidFill>
                  <a:schemeClr val="bg1">
                    <a:lumMod val="50000"/>
                  </a:schemeClr>
                </a:solidFill>
                <a:latin typeface="Calibri" panose="020F0502020204030204" pitchFamily="34" charset="0"/>
                <a:cs typeface="Calibri" panose="020F0502020204030204" pitchFamily="34" charset="0"/>
              </a:rPr>
              <a:t>You can </a:t>
            </a:r>
            <a:r>
              <a:rPr lang="en-US" sz="1700" dirty="0" err="1">
                <a:solidFill>
                  <a:schemeClr val="bg1">
                    <a:lumMod val="50000"/>
                  </a:schemeClr>
                </a:solidFill>
                <a:latin typeface="Calibri" panose="020F0502020204030204" pitchFamily="34" charset="0"/>
                <a:cs typeface="Calibri" panose="020F0502020204030204" pitchFamily="34" charset="0"/>
              </a:rPr>
              <a:t>can</a:t>
            </a:r>
            <a:r>
              <a:rPr lang="en-US" sz="1700" dirty="0">
                <a:solidFill>
                  <a:schemeClr val="bg1">
                    <a:lumMod val="50000"/>
                  </a:schemeClr>
                </a:solidFill>
                <a:latin typeface="Calibri" panose="020F0502020204030204" pitchFamily="34" charset="0"/>
                <a:cs typeface="Calibri" panose="020F0502020204030204" pitchFamily="34" charset="0"/>
              </a:rPr>
              <a:t> access tall your files on the faculty servers (disk space that is available in the computer laboratories) via an SSH (SCP or SFTP) connection to the </a:t>
            </a:r>
            <a:r>
              <a:rPr lang="en-US" sz="1700" u="sng" dirty="0">
                <a:solidFill>
                  <a:schemeClr val="bg1">
                    <a:lumMod val="50000"/>
                  </a:schemeClr>
                </a:solidFill>
                <a:latin typeface="Calibri" panose="020F0502020204030204" pitchFamily="34" charset="0"/>
                <a:cs typeface="Calibri" panose="020F0502020204030204" pitchFamily="34" charset="0"/>
                <a:hlinkClick r:id="rId3"/>
              </a:rPr>
              <a:t>student.famnit.upr.si </a:t>
            </a:r>
            <a:r>
              <a:rPr lang="en-US" sz="1700" dirty="0">
                <a:solidFill>
                  <a:schemeClr val="bg1">
                    <a:lumMod val="50000"/>
                  </a:schemeClr>
                </a:solidFill>
                <a:latin typeface="Calibri" panose="020F0502020204030204" pitchFamily="34" charset="0"/>
                <a:cs typeface="Calibri" panose="020F0502020204030204" pitchFamily="34" charset="0"/>
              </a:rPr>
              <a:t>server from your own computers.</a:t>
            </a:r>
            <a:endParaRPr sz="1700" dirty="0">
              <a:solidFill>
                <a:schemeClr val="bg1">
                  <a:lumMod val="50000"/>
                </a:schemeClr>
              </a:solidFill>
              <a:latin typeface="Calibri" panose="020F0502020204030204" pitchFamily="34" charset="0"/>
              <a:cs typeface="Calibri" panose="020F0502020204030204" pitchFamily="34" charset="0"/>
            </a:endParaRPr>
          </a:p>
          <a:p>
            <a:pPr marL="228600" lvl="0" indent="-228600" algn="l" rtl="0">
              <a:lnSpc>
                <a:spcPct val="100000"/>
              </a:lnSpc>
              <a:spcBef>
                <a:spcPts val="300"/>
              </a:spcBef>
              <a:spcAft>
                <a:spcPts val="0"/>
              </a:spcAft>
              <a:buClr>
                <a:schemeClr val="dk1"/>
              </a:buClr>
              <a:buSzPts val="1750"/>
              <a:buChar char="•"/>
            </a:pPr>
            <a:r>
              <a:rPr lang="en-US" sz="1700" dirty="0">
                <a:solidFill>
                  <a:schemeClr val="bg1">
                    <a:lumMod val="50000"/>
                  </a:schemeClr>
                </a:solidFill>
                <a:latin typeface="Calibri" panose="020F0502020204030204" pitchFamily="34" charset="0"/>
                <a:cs typeface="Calibri" panose="020F0502020204030204" pitchFamily="34" charset="0"/>
              </a:rPr>
              <a:t>You can download the files you create in the computer classrooms to your computer or from your computer to the server, which can then be available in computer classrooms. Free software is available for this: on Windows </a:t>
            </a:r>
            <a:r>
              <a:rPr lang="en-US" sz="1700" dirty="0" err="1">
                <a:solidFill>
                  <a:schemeClr val="bg1">
                    <a:lumMod val="50000"/>
                  </a:schemeClr>
                </a:solidFill>
                <a:latin typeface="Calibri" panose="020F0502020204030204" pitchFamily="34" charset="0"/>
                <a:cs typeface="Calibri" panose="020F0502020204030204" pitchFamily="34" charset="0"/>
              </a:rPr>
              <a:t>WinSCP</a:t>
            </a:r>
            <a:r>
              <a:rPr lang="en-US" sz="1700" dirty="0">
                <a:solidFill>
                  <a:schemeClr val="bg1">
                    <a:lumMod val="50000"/>
                  </a:schemeClr>
                </a:solidFill>
                <a:latin typeface="Calibri" panose="020F0502020204030204" pitchFamily="34" charset="0"/>
                <a:cs typeface="Calibri" panose="020F0502020204030204" pitchFamily="34" charset="0"/>
              </a:rPr>
              <a:t> or FileZilla operating systems, on OS X </a:t>
            </a:r>
            <a:r>
              <a:rPr lang="en-US" sz="1700" dirty="0" err="1">
                <a:solidFill>
                  <a:schemeClr val="bg1">
                    <a:lumMod val="50000"/>
                  </a:schemeClr>
                </a:solidFill>
                <a:latin typeface="Calibri" panose="020F0502020204030204" pitchFamily="34" charset="0"/>
                <a:cs typeface="Calibri" panose="020F0502020204030204" pitchFamily="34" charset="0"/>
              </a:rPr>
              <a:t>Cyberduck</a:t>
            </a:r>
            <a:r>
              <a:rPr lang="en-US" sz="1700" dirty="0">
                <a:solidFill>
                  <a:schemeClr val="bg1">
                    <a:lumMod val="50000"/>
                  </a:schemeClr>
                </a:solidFill>
                <a:latin typeface="Calibri" panose="020F0502020204030204" pitchFamily="34" charset="0"/>
                <a:cs typeface="Calibri" panose="020F0502020204030204" pitchFamily="34" charset="0"/>
              </a:rPr>
              <a:t>, and on Linux a regular file manager</a:t>
            </a:r>
            <a:r>
              <a:rPr lang="en-US" sz="1700" dirty="0" smtClean="0">
                <a:solidFill>
                  <a:schemeClr val="bg1">
                    <a:lumMod val="50000"/>
                  </a:schemeClr>
                </a:solidFill>
                <a:latin typeface="Calibri" panose="020F0502020204030204" pitchFamily="34" charset="0"/>
                <a:cs typeface="Calibri" panose="020F0502020204030204" pitchFamily="34" charset="0"/>
              </a:rPr>
              <a:t>.</a:t>
            </a:r>
            <a:endParaRPr sz="1700" dirty="0">
              <a:solidFill>
                <a:schemeClr val="bg1">
                  <a:lumMod val="50000"/>
                </a:schemeClr>
              </a:solidFill>
              <a:latin typeface="Calibri" panose="020F0502020204030204" pitchFamily="34" charset="0"/>
              <a:cs typeface="Calibri" panose="020F0502020204030204" pitchFamily="34" charset="0"/>
            </a:endParaRPr>
          </a:p>
          <a:p>
            <a:pPr marL="228600" lvl="0" indent="-228600" algn="l" rtl="0">
              <a:lnSpc>
                <a:spcPct val="100000"/>
              </a:lnSpc>
              <a:spcBef>
                <a:spcPts val="300"/>
              </a:spcBef>
              <a:spcAft>
                <a:spcPts val="0"/>
              </a:spcAft>
              <a:buClr>
                <a:schemeClr val="dk1"/>
              </a:buClr>
              <a:buSzPts val="1750"/>
              <a:buChar char="•"/>
            </a:pPr>
            <a:r>
              <a:rPr lang="en-US" sz="1700" dirty="0">
                <a:solidFill>
                  <a:schemeClr val="bg1">
                    <a:lumMod val="50000"/>
                  </a:schemeClr>
                </a:solidFill>
                <a:latin typeface="Calibri" panose="020F0502020204030204" pitchFamily="34" charset="0"/>
                <a:cs typeface="Calibri" panose="020F0502020204030204" pitchFamily="34" charset="0"/>
              </a:rPr>
              <a:t>Anything you place on this server in the </a:t>
            </a:r>
            <a:r>
              <a:rPr lang="en-US" sz="1700" b="1" dirty="0" err="1">
                <a:solidFill>
                  <a:schemeClr val="bg1">
                    <a:lumMod val="50000"/>
                  </a:schemeClr>
                </a:solidFill>
                <a:latin typeface="Consolas" panose="020B0609020204030204" pitchFamily="49" charset="0"/>
                <a:ea typeface="Consolas"/>
                <a:cs typeface="Calibri" panose="020F0502020204030204" pitchFamily="34" charset="0"/>
                <a:sym typeface="Consolas"/>
              </a:rPr>
              <a:t>public_html</a:t>
            </a:r>
            <a:r>
              <a:rPr lang="en-US" sz="1700" b="1" dirty="0">
                <a:solidFill>
                  <a:schemeClr val="bg1">
                    <a:lumMod val="50000"/>
                  </a:schemeClr>
                </a:solidFill>
                <a:latin typeface="Consolas" panose="020B0609020204030204" pitchFamily="49" charset="0"/>
                <a:ea typeface="Consolas"/>
                <a:cs typeface="Calibri" panose="020F0502020204030204" pitchFamily="34" charset="0"/>
                <a:sym typeface="Consolas"/>
              </a:rPr>
              <a:t> </a:t>
            </a:r>
            <a:r>
              <a:rPr lang="en-US" sz="1700" dirty="0">
                <a:solidFill>
                  <a:schemeClr val="bg1">
                    <a:lumMod val="50000"/>
                  </a:schemeClr>
                </a:solidFill>
                <a:latin typeface="Calibri" panose="020F0502020204030204" pitchFamily="34" charset="0"/>
                <a:cs typeface="Calibri" panose="020F0502020204030204" pitchFamily="34" charset="0"/>
              </a:rPr>
              <a:t>directory in your home directory (and allow access to the www-data user) will be visible at </a:t>
            </a:r>
            <a:r>
              <a:rPr lang="en-US" sz="1700" u="sng" dirty="0">
                <a:solidFill>
                  <a:schemeClr val="bg1">
                    <a:lumMod val="50000"/>
                  </a:schemeClr>
                </a:solidFill>
                <a:latin typeface="Calibri" panose="020F0502020204030204" pitchFamily="34" charset="0"/>
                <a:cs typeface="Calibri" panose="020F0502020204030204" pitchFamily="34" charset="0"/>
                <a:hlinkClick r:id="rId4"/>
              </a:rPr>
              <a:t>http://student.famnit.upr.si/~studentID</a:t>
            </a:r>
            <a:r>
              <a:rPr lang="en-US" sz="1700" dirty="0">
                <a:solidFill>
                  <a:schemeClr val="bg1">
                    <a:lumMod val="50000"/>
                  </a:schemeClr>
                </a:solidFill>
                <a:latin typeface="Calibri" panose="020F0502020204030204" pitchFamily="34" charset="0"/>
                <a:cs typeface="Calibri" panose="020F0502020204030204" pitchFamily="34" charset="0"/>
              </a:rPr>
              <a:t>].</a:t>
            </a:r>
            <a:endParaRPr sz="1700" dirty="0">
              <a:solidFill>
                <a:schemeClr val="bg1">
                  <a:lumMod val="50000"/>
                </a:schemeClr>
              </a:solidFill>
              <a:latin typeface="Calibri" panose="020F0502020204030204" pitchFamily="34" charset="0"/>
              <a:cs typeface="Calibri" panose="020F0502020204030204" pitchFamily="34" charset="0"/>
            </a:endParaRPr>
          </a:p>
        </p:txBody>
      </p:sp>
      <p:sp>
        <p:nvSpPr>
          <p:cNvPr id="313" name="Google Shape;313;p27"/>
          <p:cNvSpPr txBox="1">
            <a:spLocks noGrp="1"/>
          </p:cNvSpPr>
          <p:nvPr>
            <p:ph type="body" idx="2"/>
          </p:nvPr>
        </p:nvSpPr>
        <p:spPr>
          <a:xfrm>
            <a:off x="669758" y="2139950"/>
            <a:ext cx="5337342"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300"/>
              </a:spcBef>
              <a:spcAft>
                <a:spcPts val="0"/>
              </a:spcAft>
              <a:buClr>
                <a:schemeClr val="dk1"/>
              </a:buClr>
              <a:buSzPts val="1750"/>
              <a:buChar char="•"/>
            </a:pPr>
            <a:r>
              <a:rPr lang="en-US" sz="1700" dirty="0" err="1">
                <a:latin typeface="Calibri" panose="020F0502020204030204" pitchFamily="34" charset="0"/>
                <a:cs typeface="Calibri" panose="020F0502020204030204" pitchFamily="34" charset="0"/>
              </a:rPr>
              <a:t>Študenti</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lahko</a:t>
            </a:r>
            <a:r>
              <a:rPr lang="en-US" sz="1700" dirty="0">
                <a:latin typeface="Calibri" panose="020F0502020204030204" pitchFamily="34" charset="0"/>
                <a:cs typeface="Calibri" panose="020F0502020204030204" pitchFamily="34" charset="0"/>
              </a:rPr>
              <a:t> od </a:t>
            </a:r>
            <a:r>
              <a:rPr lang="en-US" sz="1700" dirty="0" err="1">
                <a:latin typeface="Calibri" panose="020F0502020204030204" pitchFamily="34" charset="0"/>
                <a:cs typeface="Calibri" panose="020F0502020204030204" pitchFamily="34" charset="0"/>
              </a:rPr>
              <a:t>doma</a:t>
            </a:r>
            <a:r>
              <a:rPr lang="en-US" sz="1700" dirty="0">
                <a:latin typeface="Calibri" panose="020F0502020204030204" pitchFamily="34" charset="0"/>
                <a:cs typeface="Calibri" panose="020F0502020204030204" pitchFamily="34" charset="0"/>
              </a:rPr>
              <a:t> oz. </a:t>
            </a:r>
            <a:r>
              <a:rPr lang="en-US" sz="1700" dirty="0" err="1">
                <a:latin typeface="Calibri" panose="020F0502020204030204" pitchFamily="34" charset="0"/>
                <a:cs typeface="Calibri" panose="020F0502020204030204" pitchFamily="34" charset="0"/>
              </a:rPr>
              <a:t>iz</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svojih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računalnikov</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dostopate</a:t>
            </a:r>
            <a:r>
              <a:rPr lang="en-US" sz="1700" dirty="0">
                <a:latin typeface="Calibri" panose="020F0502020204030204" pitchFamily="34" charset="0"/>
                <a:cs typeface="Calibri" panose="020F0502020204030204" pitchFamily="34" charset="0"/>
              </a:rPr>
              <a:t> do </a:t>
            </a:r>
            <a:r>
              <a:rPr lang="en-US" sz="1700" dirty="0" err="1">
                <a:latin typeface="Calibri" panose="020F0502020204030204" pitchFamily="34" charset="0"/>
                <a:cs typeface="Calibri" panose="020F0502020204030204" pitchFamily="34" charset="0"/>
              </a:rPr>
              <a:t>svojih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datotek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fakultetnih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strežnikih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diskovnega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prostora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ki</a:t>
            </a:r>
            <a:r>
              <a:rPr lang="en-US" sz="1700" dirty="0">
                <a:latin typeface="Calibri" panose="020F0502020204030204" pitchFamily="34" charset="0"/>
                <a:cs typeface="Calibri" panose="020F0502020204030204" pitchFamily="34" charset="0"/>
              </a:rPr>
              <a:t> je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voljo</a:t>
            </a:r>
            <a:r>
              <a:rPr lang="en-US" sz="1700" dirty="0">
                <a:latin typeface="Calibri" panose="020F0502020204030204" pitchFamily="34" charset="0"/>
                <a:cs typeface="Calibri" panose="020F0502020204030204" pitchFamily="34" charset="0"/>
              </a:rPr>
              <a:t> v </a:t>
            </a:r>
            <a:r>
              <a:rPr lang="en-US" sz="1700" dirty="0" err="1">
                <a:latin typeface="Calibri" panose="020F0502020204030204" pitchFamily="34" charset="0"/>
                <a:cs typeface="Calibri" panose="020F0502020204030204" pitchFamily="34" charset="0"/>
              </a:rPr>
              <a:t>računalniških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učilnicah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preko</a:t>
            </a:r>
            <a:r>
              <a:rPr lang="en-US" sz="1700" dirty="0">
                <a:latin typeface="Calibri" panose="020F0502020204030204" pitchFamily="34" charset="0"/>
                <a:cs typeface="Calibri" panose="020F0502020204030204" pitchFamily="34" charset="0"/>
              </a:rPr>
              <a:t> SSH (SCP </a:t>
            </a:r>
            <a:r>
              <a:rPr lang="en-US" sz="1700" dirty="0" err="1">
                <a:latin typeface="Calibri" panose="020F0502020204030204" pitchFamily="34" charset="0"/>
                <a:cs typeface="Calibri" panose="020F0502020204030204" pitchFamily="34" charset="0"/>
              </a:rPr>
              <a:t>oziroma</a:t>
            </a:r>
            <a:r>
              <a:rPr lang="en-US" sz="1700" dirty="0">
                <a:latin typeface="Calibri" panose="020F0502020204030204" pitchFamily="34" charset="0"/>
                <a:cs typeface="Calibri" panose="020F0502020204030204" pitchFamily="34" charset="0"/>
              </a:rPr>
              <a:t> SFTP) </a:t>
            </a:r>
            <a:r>
              <a:rPr lang="en-US" sz="1700" dirty="0" err="1">
                <a:latin typeface="Calibri" panose="020F0502020204030204" pitchFamily="34" charset="0"/>
                <a:cs typeface="Calibri" panose="020F0502020204030204" pitchFamily="34" charset="0"/>
              </a:rPr>
              <a:t>povezave</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strežnik</a:t>
            </a:r>
            <a:r>
              <a:rPr lang="en-US" sz="1700" dirty="0">
                <a:latin typeface="Calibri" panose="020F0502020204030204" pitchFamily="34" charset="0"/>
                <a:cs typeface="Calibri" panose="020F0502020204030204" pitchFamily="34" charset="0"/>
              </a:rPr>
              <a:t> </a:t>
            </a:r>
            <a:r>
              <a:rPr lang="en-US" sz="1700" u="sng" dirty="0">
                <a:solidFill>
                  <a:srgbClr val="0070C0"/>
                </a:solidFill>
                <a:latin typeface="Calibri" panose="020F0502020204030204" pitchFamily="34" charset="0"/>
                <a:cs typeface="Calibri" panose="020F0502020204030204" pitchFamily="34" charset="0"/>
              </a:rPr>
              <a:t>student.famnit.upr.si</a:t>
            </a:r>
            <a:r>
              <a:rPr lang="en-US" sz="1700" dirty="0">
                <a:latin typeface="Calibri" panose="020F0502020204030204" pitchFamily="34" charset="0"/>
                <a:cs typeface="Calibri" panose="020F0502020204030204" pitchFamily="34" charset="0"/>
              </a:rPr>
              <a:t>. </a:t>
            </a:r>
            <a:endParaRPr sz="1700" dirty="0">
              <a:latin typeface="Calibri" panose="020F0502020204030204" pitchFamily="34" charset="0"/>
              <a:cs typeface="Calibri" panose="020F0502020204030204" pitchFamily="34" charset="0"/>
            </a:endParaRPr>
          </a:p>
          <a:p>
            <a:pPr marL="228600" lvl="0" indent="-228600" algn="l" rtl="0">
              <a:lnSpc>
                <a:spcPct val="110000"/>
              </a:lnSpc>
              <a:spcBef>
                <a:spcPts val="300"/>
              </a:spcBef>
              <a:spcAft>
                <a:spcPts val="0"/>
              </a:spcAft>
              <a:buClr>
                <a:schemeClr val="dk1"/>
              </a:buClr>
              <a:buSzPts val="1750"/>
              <a:buChar char="•"/>
            </a:pPr>
            <a:r>
              <a:rPr lang="en-US" sz="1700" dirty="0" err="1">
                <a:latin typeface="Calibri" panose="020F0502020204030204" pitchFamily="34" charset="0"/>
                <a:cs typeface="Calibri" panose="020F0502020204030204" pitchFamily="34" charset="0"/>
              </a:rPr>
              <a:t>Datoteke</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ki</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jih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ustvarite</a:t>
            </a:r>
            <a:r>
              <a:rPr lang="en-US" sz="1700" dirty="0">
                <a:latin typeface="Calibri" panose="020F0502020204030204" pitchFamily="34" charset="0"/>
                <a:cs typeface="Calibri" panose="020F0502020204030204" pitchFamily="34" charset="0"/>
              </a:rPr>
              <a:t> v </a:t>
            </a:r>
            <a:r>
              <a:rPr lang="en-US" sz="1700" dirty="0" err="1">
                <a:latin typeface="Calibri" panose="020F0502020204030204" pitchFamily="34" charset="0"/>
                <a:cs typeface="Calibri" panose="020F0502020204030204" pitchFamily="34" charset="0"/>
              </a:rPr>
              <a:t>računalniških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učilnicah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lahko</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prenesete</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svoj</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računalnik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ali</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iz</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svojega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računalnika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strežnik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kar</a:t>
            </a:r>
            <a:r>
              <a:rPr lang="en-US" sz="1700" dirty="0">
                <a:latin typeface="Calibri" panose="020F0502020204030204" pitchFamily="34" charset="0"/>
                <a:cs typeface="Calibri" panose="020F0502020204030204" pitchFamily="34" charset="0"/>
              </a:rPr>
              <a:t> je </a:t>
            </a:r>
            <a:r>
              <a:rPr lang="en-US" sz="1700" dirty="0" err="1">
                <a:latin typeface="Calibri" panose="020F0502020204030204" pitchFamily="34" charset="0"/>
                <a:cs typeface="Calibri" panose="020F0502020204030204" pitchFamily="34" charset="0"/>
              </a:rPr>
              <a:t>nato</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vidno</a:t>
            </a:r>
            <a:r>
              <a:rPr lang="en-US" sz="1700" dirty="0">
                <a:latin typeface="Calibri" panose="020F0502020204030204" pitchFamily="34" charset="0"/>
                <a:cs typeface="Calibri" panose="020F0502020204030204" pitchFamily="34" charset="0"/>
              </a:rPr>
              <a:t> v </a:t>
            </a:r>
            <a:r>
              <a:rPr lang="en-US" sz="1700" dirty="0" err="1">
                <a:latin typeface="Calibri" panose="020F0502020204030204" pitchFamily="34" charset="0"/>
                <a:cs typeface="Calibri" panose="020F0502020204030204" pitchFamily="34" charset="0"/>
              </a:rPr>
              <a:t>računalniških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učilnicah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Za</a:t>
            </a:r>
            <a:r>
              <a:rPr lang="en-US" sz="1700" dirty="0">
                <a:latin typeface="Calibri" panose="020F0502020204030204" pitchFamily="34" charset="0"/>
                <a:cs typeface="Calibri" panose="020F0502020204030204" pitchFamily="34" charset="0"/>
              </a:rPr>
              <a:t> to so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voljo</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brezplačni</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programi</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Windows </a:t>
            </a:r>
            <a:r>
              <a:rPr lang="en-US" sz="1700" dirty="0" err="1">
                <a:latin typeface="Calibri" panose="020F0502020204030204" pitchFamily="34" charset="0"/>
                <a:cs typeface="Calibri" panose="020F0502020204030204" pitchFamily="34" charset="0"/>
              </a:rPr>
              <a:t>operacijskih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sistemih</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WinSCP</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ali</a:t>
            </a:r>
            <a:r>
              <a:rPr lang="en-US" sz="1700" dirty="0">
                <a:latin typeface="Calibri" panose="020F0502020204030204" pitchFamily="34" charset="0"/>
                <a:cs typeface="Calibri" panose="020F0502020204030204" pitchFamily="34" charset="0"/>
              </a:rPr>
              <a:t> FileZilla,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OS X </a:t>
            </a:r>
            <a:r>
              <a:rPr lang="en-US" sz="1700" dirty="0" err="1">
                <a:latin typeface="Calibri" panose="020F0502020204030204" pitchFamily="34" charset="0"/>
                <a:cs typeface="Calibri" panose="020F0502020204030204" pitchFamily="34" charset="0"/>
              </a:rPr>
              <a:t>Cyberduck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Linux pa </a:t>
            </a:r>
            <a:r>
              <a:rPr lang="en-US" sz="1700" dirty="0" err="1">
                <a:latin typeface="Calibri" panose="020F0502020204030204" pitchFamily="34" charset="0"/>
                <a:cs typeface="Calibri" panose="020F0502020204030204" pitchFamily="34" charset="0"/>
              </a:rPr>
              <a:t>kar</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upravljalnik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datotek</a:t>
            </a:r>
            <a:r>
              <a:rPr lang="en-US" sz="1700" dirty="0">
                <a:latin typeface="Calibri" panose="020F0502020204030204" pitchFamily="34" charset="0"/>
                <a:cs typeface="Calibri" panose="020F0502020204030204" pitchFamily="34" charset="0"/>
              </a:rPr>
              <a:t>.</a:t>
            </a:r>
            <a:endParaRPr sz="1700" dirty="0">
              <a:latin typeface="Calibri" panose="020F0502020204030204" pitchFamily="34" charset="0"/>
              <a:cs typeface="Calibri" panose="020F0502020204030204" pitchFamily="34" charset="0"/>
            </a:endParaRPr>
          </a:p>
          <a:p>
            <a:pPr marL="228600" lvl="0" indent="-228600" algn="l" rtl="0">
              <a:lnSpc>
                <a:spcPct val="110000"/>
              </a:lnSpc>
              <a:spcBef>
                <a:spcPts val="300"/>
              </a:spcBef>
              <a:spcAft>
                <a:spcPts val="0"/>
              </a:spcAft>
              <a:buClr>
                <a:schemeClr val="dk1"/>
              </a:buClr>
              <a:buSzPts val="1750"/>
              <a:buChar char="•"/>
            </a:pPr>
            <a:r>
              <a:rPr lang="en-US" sz="1700" dirty="0" err="1">
                <a:latin typeface="Calibri" panose="020F0502020204030204" pitchFamily="34" charset="0"/>
                <a:cs typeface="Calibri" panose="020F0502020204030204" pitchFamily="34" charset="0"/>
              </a:rPr>
              <a:t>Vse</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kar</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tem </a:t>
            </a:r>
            <a:r>
              <a:rPr lang="en-US" sz="1700" dirty="0" err="1">
                <a:latin typeface="Calibri" panose="020F0502020204030204" pitchFamily="34" charset="0"/>
                <a:cs typeface="Calibri" panose="020F0502020204030204" pitchFamily="34" charset="0"/>
              </a:rPr>
              <a:t>strežniku</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postavite</a:t>
            </a:r>
            <a:r>
              <a:rPr lang="en-US" sz="1700" dirty="0">
                <a:latin typeface="Calibri" panose="020F0502020204030204" pitchFamily="34" charset="0"/>
                <a:cs typeface="Calibri" panose="020F0502020204030204" pitchFamily="34" charset="0"/>
              </a:rPr>
              <a:t> v </a:t>
            </a:r>
            <a:r>
              <a:rPr lang="en-US" sz="1700" dirty="0" err="1">
                <a:latin typeface="Calibri" panose="020F0502020204030204" pitchFamily="34" charset="0"/>
                <a:cs typeface="Calibri" panose="020F0502020204030204" pitchFamily="34" charset="0"/>
              </a:rPr>
              <a:t>imenik</a:t>
            </a:r>
            <a:r>
              <a:rPr lang="en-US" sz="1700" dirty="0">
                <a:latin typeface="Calibri" panose="020F0502020204030204" pitchFamily="34" charset="0"/>
                <a:cs typeface="Calibri" panose="020F0502020204030204" pitchFamily="34" charset="0"/>
              </a:rPr>
              <a:t> </a:t>
            </a:r>
            <a:r>
              <a:rPr lang="en-US" sz="1700" b="1" dirty="0" err="1">
                <a:latin typeface="Consolas" panose="020B0609020204030204" pitchFamily="49" charset="0"/>
                <a:ea typeface="Courier New"/>
                <a:cs typeface="Calibri" panose="020F0502020204030204" pitchFamily="34" charset="0"/>
                <a:sym typeface="Courier New"/>
              </a:rPr>
              <a:t>public_html</a:t>
            </a:r>
            <a:r>
              <a:rPr lang="en-US" sz="1700" dirty="0">
                <a:latin typeface="Calibri" panose="020F0502020204030204" pitchFamily="34" charset="0"/>
                <a:cs typeface="Calibri" panose="020F0502020204030204" pitchFamily="34" charset="0"/>
              </a:rPr>
              <a:t> v </a:t>
            </a:r>
            <a:r>
              <a:rPr lang="en-US" sz="1700" dirty="0" err="1">
                <a:latin typeface="Calibri" panose="020F0502020204030204" pitchFamily="34" charset="0"/>
                <a:cs typeface="Calibri" panose="020F0502020204030204" pitchFamily="34" charset="0"/>
              </a:rPr>
              <a:t>svojem</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domačem</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imeniku</a:t>
            </a:r>
            <a:r>
              <a:rPr lang="en-US" sz="1700" dirty="0">
                <a:latin typeface="Calibri" panose="020F0502020204030204" pitchFamily="34" charset="0"/>
                <a:cs typeface="Calibri" panose="020F0502020204030204" pitchFamily="34" charset="0"/>
              </a:rPr>
              <a:t> (in </a:t>
            </a:r>
            <a:r>
              <a:rPr lang="en-US" sz="1700" dirty="0" err="1">
                <a:latin typeface="Calibri" panose="020F0502020204030204" pitchFamily="34" charset="0"/>
                <a:cs typeface="Calibri" panose="020F0502020204030204" pitchFamily="34" charset="0"/>
              </a:rPr>
              <a:t>dovolite</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dostop</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uporabniku</a:t>
            </a:r>
            <a:r>
              <a:rPr lang="en-US" sz="1700" dirty="0">
                <a:latin typeface="Calibri" panose="020F0502020204030204" pitchFamily="34" charset="0"/>
                <a:cs typeface="Calibri" panose="020F0502020204030204" pitchFamily="34" charset="0"/>
              </a:rPr>
              <a:t> www-data), </a:t>
            </a:r>
            <a:r>
              <a:rPr lang="en-US" sz="1700" dirty="0" err="1">
                <a:latin typeface="Calibri" panose="020F0502020204030204" pitchFamily="34" charset="0"/>
                <a:cs typeface="Calibri" panose="020F0502020204030204" pitchFamily="34" charset="0"/>
              </a:rPr>
              <a:t>bo</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vidno</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naslovu</a:t>
            </a:r>
            <a:r>
              <a:rPr lang="en-US" sz="1700" dirty="0">
                <a:latin typeface="Calibri" panose="020F0502020204030204" pitchFamily="34" charset="0"/>
                <a:cs typeface="Calibri" panose="020F0502020204030204" pitchFamily="34" charset="0"/>
              </a:rPr>
              <a:t> </a:t>
            </a:r>
            <a:r>
              <a:rPr lang="en-US" sz="1700" u="sng" dirty="0">
                <a:solidFill>
                  <a:schemeClr val="hlink"/>
                </a:solidFill>
                <a:latin typeface="Calibri" panose="020F0502020204030204" pitchFamily="34" charset="0"/>
                <a:cs typeface="Calibri" panose="020F0502020204030204" pitchFamily="34" charset="0"/>
                <a:hlinkClick r:id="rId5"/>
              </a:rPr>
              <a:t>http://student.famnit.upr.si/</a:t>
            </a:r>
            <a:r>
              <a:rPr lang="en-US" sz="1700" u="sng" dirty="0">
                <a:solidFill>
                  <a:srgbClr val="0070C0"/>
                </a:solidFill>
                <a:latin typeface="Calibri" panose="020F0502020204030204" pitchFamily="34" charset="0"/>
                <a:cs typeface="Calibri" panose="020F0502020204030204" pitchFamily="34" charset="0"/>
              </a:rPr>
              <a:t>~studentID</a:t>
            </a:r>
            <a:r>
              <a:rPr lang="en-US" sz="1700" dirty="0">
                <a:latin typeface="Calibri" panose="020F0502020204030204" pitchFamily="34" charset="0"/>
                <a:cs typeface="Calibri" panose="020F0502020204030204" pitchFamily="34" charset="0"/>
              </a:rPr>
              <a:t>.</a:t>
            </a:r>
            <a:endParaRPr sz="1700" dirty="0">
              <a:latin typeface="Calibri" panose="020F0502020204030204" pitchFamily="34" charset="0"/>
              <a:cs typeface="Calibri" panose="020F0502020204030204" pitchFamily="34" charset="0"/>
            </a:endParaRPr>
          </a:p>
          <a:p>
            <a:pPr marL="0" lvl="0" indent="0" algn="l" rtl="0">
              <a:lnSpc>
                <a:spcPct val="110000"/>
              </a:lnSpc>
              <a:spcBef>
                <a:spcPts val="300"/>
              </a:spcBef>
              <a:spcAft>
                <a:spcPts val="0"/>
              </a:spcAft>
              <a:buClr>
                <a:schemeClr val="dk1"/>
              </a:buClr>
              <a:buSzPts val="1750"/>
              <a:buNone/>
            </a:pPr>
            <a:endParaRPr sz="1700" dirty="0">
              <a:latin typeface="Calibri" panose="020F0502020204030204" pitchFamily="34" charset="0"/>
              <a:cs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4400"/>
              <a:buFont typeface="Calibri"/>
              <a:buNone/>
            </a:pPr>
            <a:r>
              <a:rPr lang="en-US">
                <a:solidFill>
                  <a:srgbClr val="2E75B5"/>
                </a:solidFill>
              </a:rPr>
              <a:t>SSH</a:t>
            </a:r>
            <a:endParaRPr/>
          </a:p>
        </p:txBody>
      </p:sp>
      <p:pic>
        <p:nvPicPr>
          <p:cNvPr id="319" name="Google Shape;319;p28"/>
          <p:cNvPicPr preferRelativeResize="0"/>
          <p:nvPr/>
        </p:nvPicPr>
        <p:blipFill rotWithShape="1">
          <a:blip r:embed="rId3">
            <a:alphaModFix/>
          </a:blip>
          <a:srcRect/>
          <a:stretch/>
        </p:blipFill>
        <p:spPr>
          <a:xfrm>
            <a:off x="2017398" y="0"/>
            <a:ext cx="10555631"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394094-06FF-2C48-91AE-E044AF8FF820}"/>
              </a:ext>
            </a:extLst>
          </p:cNvPr>
          <p:cNvSpPr>
            <a:spLocks noGrp="1"/>
          </p:cNvSpPr>
          <p:nvPr>
            <p:ph type="title"/>
          </p:nvPr>
        </p:nvSpPr>
        <p:spPr>
          <a:xfrm>
            <a:off x="825500" y="593367"/>
            <a:ext cx="10950800" cy="763500"/>
          </a:xfrm>
        </p:spPr>
        <p:txBody>
          <a:bodyPr/>
          <a:lstStyle/>
          <a:p>
            <a:r>
              <a:rPr lang="en-GB" dirty="0" err="1">
                <a:solidFill>
                  <a:srgbClr val="2E75B5"/>
                </a:solidFill>
              </a:rPr>
              <a:t>Dodatno</a:t>
            </a:r>
            <a:r>
              <a:rPr lang="en-GB" dirty="0">
                <a:solidFill>
                  <a:srgbClr val="2E75B5"/>
                </a:solidFill>
              </a:rPr>
              <a:t> </a:t>
            </a:r>
            <a:r>
              <a:rPr lang="en-GB" dirty="0">
                <a:solidFill>
                  <a:schemeClr val="accent1">
                    <a:lumMod val="60000"/>
                    <a:lumOff val="40000"/>
                  </a:schemeClr>
                </a:solidFill>
              </a:rPr>
              <a:t>/ In addition</a:t>
            </a:r>
          </a:p>
        </p:txBody>
      </p:sp>
      <p:sp>
        <p:nvSpPr>
          <p:cNvPr id="5" name="Text Placeholder 4">
            <a:extLst>
              <a:ext uri="{FF2B5EF4-FFF2-40B4-BE49-F238E27FC236}">
                <a16:creationId xmlns:a16="http://schemas.microsoft.com/office/drawing/2014/main" id="{9F940042-A346-9E41-9A12-F26DB897D586}"/>
              </a:ext>
            </a:extLst>
          </p:cNvPr>
          <p:cNvSpPr>
            <a:spLocks noGrp="1"/>
          </p:cNvSpPr>
          <p:nvPr>
            <p:ph type="body" idx="1"/>
          </p:nvPr>
        </p:nvSpPr>
        <p:spPr>
          <a:xfrm>
            <a:off x="825500" y="1536633"/>
            <a:ext cx="5333100" cy="4555200"/>
          </a:xfrm>
        </p:spPr>
        <p:txBody>
          <a:bodyPr/>
          <a:lstStyle/>
          <a:p>
            <a:r>
              <a:rPr lang="en-GB" sz="2400" dirty="0" err="1"/>
              <a:t>Poskusite</a:t>
            </a:r>
            <a:r>
              <a:rPr lang="en-GB" sz="2400" dirty="0"/>
              <a:t> </a:t>
            </a:r>
            <a:r>
              <a:rPr lang="en-GB" sz="2400" dirty="0" err="1"/>
              <a:t>zdaj</a:t>
            </a:r>
            <a:r>
              <a:rPr lang="en-GB" sz="2400" dirty="0"/>
              <a:t>. </a:t>
            </a:r>
            <a:r>
              <a:rPr lang="sl-SI" sz="2400" dirty="0" smtClean="0"/>
              <a:t/>
            </a:r>
            <a:br>
              <a:rPr lang="sl-SI" sz="2400" dirty="0" smtClean="0"/>
            </a:br>
            <a:r>
              <a:rPr lang="en-GB" sz="2400" dirty="0" err="1" smtClean="0"/>
              <a:t>Odprite</a:t>
            </a:r>
            <a:r>
              <a:rPr lang="en-GB" sz="2400" dirty="0" smtClean="0"/>
              <a:t> </a:t>
            </a:r>
            <a:r>
              <a:rPr lang="en-GB" sz="2400" dirty="0"/>
              <a:t>terminal in se </a:t>
            </a:r>
            <a:r>
              <a:rPr lang="en-GB" sz="2400" dirty="0" err="1"/>
              <a:t>prijavite</a:t>
            </a:r>
            <a:r>
              <a:rPr lang="en-GB" sz="2400" dirty="0"/>
              <a:t> </a:t>
            </a:r>
            <a:r>
              <a:rPr lang="en-GB" sz="2400" dirty="0" err="1"/>
              <a:t>na</a:t>
            </a:r>
            <a:r>
              <a:rPr lang="en-GB" sz="2400" dirty="0"/>
              <a:t> </a:t>
            </a:r>
            <a:r>
              <a:rPr lang="en-GB" sz="2400" dirty="0" err="1"/>
              <a:t>študentski</a:t>
            </a:r>
            <a:r>
              <a:rPr lang="en-GB" sz="2400" dirty="0"/>
              <a:t> </a:t>
            </a:r>
            <a:r>
              <a:rPr lang="en-GB" sz="2400" dirty="0" err="1"/>
              <a:t>strežnik</a:t>
            </a:r>
            <a:r>
              <a:rPr lang="en-GB" sz="2400" dirty="0"/>
              <a:t>.</a:t>
            </a:r>
          </a:p>
        </p:txBody>
      </p:sp>
      <p:sp>
        <p:nvSpPr>
          <p:cNvPr id="6" name="Text Placeholder 5">
            <a:extLst>
              <a:ext uri="{FF2B5EF4-FFF2-40B4-BE49-F238E27FC236}">
                <a16:creationId xmlns:a16="http://schemas.microsoft.com/office/drawing/2014/main" id="{E6B5E717-489A-4944-911B-BB76664F24B2}"/>
              </a:ext>
            </a:extLst>
          </p:cNvPr>
          <p:cNvSpPr>
            <a:spLocks noGrp="1"/>
          </p:cNvSpPr>
          <p:nvPr>
            <p:ph type="body" idx="2"/>
          </p:nvPr>
        </p:nvSpPr>
        <p:spPr/>
        <p:txBody>
          <a:bodyPr/>
          <a:lstStyle/>
          <a:p>
            <a:r>
              <a:rPr lang="en-GB" sz="2400" dirty="0">
                <a:solidFill>
                  <a:schemeClr val="bg1">
                    <a:lumMod val="50000"/>
                  </a:schemeClr>
                </a:solidFill>
              </a:rPr>
              <a:t>Try it now. </a:t>
            </a:r>
            <a:r>
              <a:rPr lang="sl-SI" sz="2400" dirty="0" smtClean="0">
                <a:solidFill>
                  <a:schemeClr val="bg1">
                    <a:lumMod val="50000"/>
                  </a:schemeClr>
                </a:solidFill>
              </a:rPr>
              <a:t/>
            </a:r>
            <a:br>
              <a:rPr lang="sl-SI" sz="2400" dirty="0" smtClean="0">
                <a:solidFill>
                  <a:schemeClr val="bg1">
                    <a:lumMod val="50000"/>
                  </a:schemeClr>
                </a:solidFill>
              </a:rPr>
            </a:br>
            <a:r>
              <a:rPr lang="en-GB" sz="2400" dirty="0" smtClean="0">
                <a:solidFill>
                  <a:schemeClr val="bg1">
                    <a:lumMod val="50000"/>
                  </a:schemeClr>
                </a:solidFill>
              </a:rPr>
              <a:t>Open </a:t>
            </a:r>
            <a:r>
              <a:rPr lang="en-GB" sz="2400" dirty="0">
                <a:solidFill>
                  <a:schemeClr val="bg1">
                    <a:lumMod val="50000"/>
                  </a:schemeClr>
                </a:solidFill>
              </a:rPr>
              <a:t>a terminal and log in to the student server.</a:t>
            </a:r>
          </a:p>
        </p:txBody>
      </p:sp>
    </p:spTree>
    <p:extLst>
      <p:ext uri="{BB962C8B-B14F-4D97-AF65-F5344CB8AC3E}">
        <p14:creationId xmlns:p14="http://schemas.microsoft.com/office/powerpoint/2010/main" val="153717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sl-SI" dirty="0" smtClean="0">
                <a:solidFill>
                  <a:schemeClr val="accent1">
                    <a:lumMod val="75000"/>
                  </a:schemeClr>
                </a:solidFill>
              </a:rPr>
              <a:t>SSH na Windows OS </a:t>
            </a:r>
            <a:br>
              <a:rPr lang="sl-SI" dirty="0" smtClean="0">
                <a:solidFill>
                  <a:schemeClr val="accent1">
                    <a:lumMod val="75000"/>
                  </a:schemeClr>
                </a:solidFill>
              </a:rPr>
            </a:br>
            <a:r>
              <a:rPr lang="sl-SI" dirty="0" smtClean="0">
                <a:solidFill>
                  <a:schemeClr val="accent1">
                    <a:lumMod val="60000"/>
                    <a:lumOff val="40000"/>
                  </a:schemeClr>
                </a:solidFill>
              </a:rPr>
              <a:t>/ </a:t>
            </a:r>
            <a:r>
              <a:rPr lang="en-US" dirty="0" smtClean="0">
                <a:solidFill>
                  <a:schemeClr val="accent1">
                    <a:lumMod val="60000"/>
                    <a:lumOff val="40000"/>
                  </a:schemeClr>
                </a:solidFill>
              </a:rPr>
              <a:t>SSH </a:t>
            </a:r>
            <a:r>
              <a:rPr lang="en-US" dirty="0">
                <a:solidFill>
                  <a:schemeClr val="accent1">
                    <a:lumMod val="60000"/>
                    <a:lumOff val="40000"/>
                  </a:schemeClr>
                </a:solidFill>
              </a:rPr>
              <a:t>on Windows</a:t>
            </a:r>
            <a:endParaRPr dirty="0">
              <a:solidFill>
                <a:schemeClr val="accent1">
                  <a:lumMod val="60000"/>
                  <a:lumOff val="40000"/>
                </a:schemeClr>
              </a:solidFill>
            </a:endParaRPr>
          </a:p>
        </p:txBody>
      </p:sp>
      <p:sp>
        <p:nvSpPr>
          <p:cNvPr id="325" name="Google Shape;325;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dk1"/>
              </a:buClr>
              <a:buSzPts val="2380"/>
              <a:buNone/>
            </a:pPr>
            <a:r>
              <a:rPr lang="en-US" sz="2200" u="sng" dirty="0">
                <a:solidFill>
                  <a:schemeClr val="hlink"/>
                </a:solidFill>
                <a:hlinkClick r:id="rId3"/>
              </a:rPr>
              <a:t>https://www.putty.org/</a:t>
            </a:r>
            <a:endParaRPr sz="2200" dirty="0"/>
          </a:p>
          <a:p>
            <a:pPr marL="0" lvl="0" indent="0" algn="l" rtl="0">
              <a:lnSpc>
                <a:spcPct val="70000"/>
              </a:lnSpc>
              <a:spcBef>
                <a:spcPts val="1000"/>
              </a:spcBef>
              <a:spcAft>
                <a:spcPts val="0"/>
              </a:spcAft>
              <a:buClr>
                <a:schemeClr val="dk1"/>
              </a:buClr>
              <a:buSzPts val="2380"/>
              <a:buNone/>
            </a:pPr>
            <a:endParaRPr sz="2200" dirty="0"/>
          </a:p>
          <a:p>
            <a:pPr marL="0" lvl="0" indent="0" algn="l" rtl="0">
              <a:lnSpc>
                <a:spcPct val="70000"/>
              </a:lnSpc>
              <a:spcBef>
                <a:spcPts val="1000"/>
              </a:spcBef>
              <a:spcAft>
                <a:spcPts val="0"/>
              </a:spcAft>
              <a:buClr>
                <a:schemeClr val="dk1"/>
              </a:buClr>
              <a:buSzPts val="2380"/>
              <a:buNone/>
            </a:pPr>
            <a:r>
              <a:rPr lang="sl-SI" sz="2200" dirty="0" smtClean="0"/>
              <a:t>Alternative:</a:t>
            </a:r>
            <a:r>
              <a:rPr lang="sl-SI" sz="2200" dirty="0" smtClean="0">
                <a:solidFill>
                  <a:schemeClr val="bg1">
                    <a:lumMod val="50000"/>
                  </a:schemeClr>
                </a:solidFill>
              </a:rPr>
              <a:t> / </a:t>
            </a:r>
            <a:r>
              <a:rPr lang="en-US" sz="2200" dirty="0" smtClean="0">
                <a:solidFill>
                  <a:schemeClr val="bg1">
                    <a:lumMod val="50000"/>
                  </a:schemeClr>
                </a:solidFill>
              </a:rPr>
              <a:t>Alternatives</a:t>
            </a:r>
            <a:r>
              <a:rPr lang="en-US" sz="2200" dirty="0">
                <a:solidFill>
                  <a:schemeClr val="bg1">
                    <a:lumMod val="50000"/>
                  </a:schemeClr>
                </a:solidFill>
              </a:rPr>
              <a:t>:</a:t>
            </a:r>
            <a:r>
              <a:rPr lang="en-US" sz="2200" dirty="0"/>
              <a:t> </a:t>
            </a:r>
            <a:endParaRPr sz="2200" dirty="0"/>
          </a:p>
          <a:p>
            <a:pPr marL="0" lvl="0" indent="0" algn="l" rtl="0">
              <a:lnSpc>
                <a:spcPct val="70000"/>
              </a:lnSpc>
              <a:spcBef>
                <a:spcPts val="1000"/>
              </a:spcBef>
              <a:spcAft>
                <a:spcPts val="0"/>
              </a:spcAft>
              <a:buClr>
                <a:schemeClr val="dk1"/>
              </a:buClr>
              <a:buSzPts val="2380"/>
              <a:buNone/>
            </a:pPr>
            <a:r>
              <a:rPr lang="en-US" sz="2200" dirty="0"/>
              <a:t>Solar-Putty</a:t>
            </a:r>
            <a:endParaRPr sz="2200" dirty="0"/>
          </a:p>
          <a:p>
            <a:pPr marL="0" lvl="0" indent="0" algn="l" rtl="0">
              <a:lnSpc>
                <a:spcPct val="70000"/>
              </a:lnSpc>
              <a:spcBef>
                <a:spcPts val="1000"/>
              </a:spcBef>
              <a:spcAft>
                <a:spcPts val="0"/>
              </a:spcAft>
              <a:buClr>
                <a:schemeClr val="dk1"/>
              </a:buClr>
              <a:buSzPts val="2380"/>
              <a:buNone/>
            </a:pPr>
            <a:r>
              <a:rPr lang="en-US" sz="2200" dirty="0" err="1"/>
              <a:t>KiTTY</a:t>
            </a:r>
            <a:endParaRPr sz="2200" dirty="0"/>
          </a:p>
          <a:p>
            <a:pPr marL="0" lvl="0" indent="0" algn="l" rtl="0">
              <a:lnSpc>
                <a:spcPct val="70000"/>
              </a:lnSpc>
              <a:spcBef>
                <a:spcPts val="1000"/>
              </a:spcBef>
              <a:spcAft>
                <a:spcPts val="0"/>
              </a:spcAft>
              <a:buClr>
                <a:schemeClr val="dk1"/>
              </a:buClr>
              <a:buSzPts val="2380"/>
              <a:buNone/>
            </a:pPr>
            <a:r>
              <a:rPr lang="en-US" sz="2200" dirty="0" err="1"/>
              <a:t>MobaXterm</a:t>
            </a:r>
            <a:endParaRPr sz="2200" dirty="0"/>
          </a:p>
          <a:p>
            <a:pPr marL="0" lvl="0" indent="0" algn="l" rtl="0">
              <a:lnSpc>
                <a:spcPct val="70000"/>
              </a:lnSpc>
              <a:spcBef>
                <a:spcPts val="1000"/>
              </a:spcBef>
              <a:spcAft>
                <a:spcPts val="0"/>
              </a:spcAft>
              <a:buClr>
                <a:schemeClr val="dk1"/>
              </a:buClr>
              <a:buSzPts val="2380"/>
              <a:buNone/>
            </a:pPr>
            <a:r>
              <a:rPr lang="en-US" sz="2200" dirty="0" err="1"/>
              <a:t>mRemoteNG</a:t>
            </a:r>
            <a:endParaRPr sz="2200" dirty="0"/>
          </a:p>
          <a:p>
            <a:pPr marL="0" lvl="0" indent="0" algn="l" rtl="0">
              <a:lnSpc>
                <a:spcPct val="70000"/>
              </a:lnSpc>
              <a:spcBef>
                <a:spcPts val="1000"/>
              </a:spcBef>
              <a:spcAft>
                <a:spcPts val="0"/>
              </a:spcAft>
              <a:buClr>
                <a:schemeClr val="dk1"/>
              </a:buClr>
              <a:buSzPts val="2380"/>
              <a:buNone/>
            </a:pPr>
            <a:r>
              <a:rPr lang="en-US" sz="2200" dirty="0" err="1"/>
              <a:t>Xshell</a:t>
            </a:r>
            <a:r>
              <a:rPr lang="en-US" sz="2200" dirty="0"/>
              <a:t> 6 Client</a:t>
            </a:r>
            <a:endParaRPr sz="2200" dirty="0"/>
          </a:p>
          <a:p>
            <a:pPr marL="0" lvl="0" indent="0" algn="l" rtl="0">
              <a:lnSpc>
                <a:spcPct val="70000"/>
              </a:lnSpc>
              <a:spcBef>
                <a:spcPts val="1000"/>
              </a:spcBef>
              <a:spcAft>
                <a:spcPts val="0"/>
              </a:spcAft>
              <a:buClr>
                <a:schemeClr val="dk1"/>
              </a:buClr>
              <a:buSzPts val="2380"/>
              <a:buNone/>
            </a:pPr>
            <a:r>
              <a:rPr lang="en-US" sz="2200" dirty="0" err="1"/>
              <a:t>Bitvise</a:t>
            </a:r>
            <a:endParaRPr sz="2200" dirty="0"/>
          </a:p>
          <a:p>
            <a:pPr marL="0" lvl="0" indent="0" algn="l" rtl="0">
              <a:lnSpc>
                <a:spcPct val="70000"/>
              </a:lnSpc>
              <a:spcBef>
                <a:spcPts val="1000"/>
              </a:spcBef>
              <a:spcAft>
                <a:spcPts val="0"/>
              </a:spcAft>
              <a:buClr>
                <a:schemeClr val="dk1"/>
              </a:buClr>
              <a:buSzPts val="2380"/>
              <a:buNone/>
            </a:pPr>
            <a:r>
              <a:rPr lang="en-US" sz="2200" dirty="0" err="1"/>
              <a:t>PuttyTray</a:t>
            </a:r>
            <a:endParaRPr sz="2200" dirty="0"/>
          </a:p>
          <a:p>
            <a:pPr marL="0" lvl="0" indent="0" algn="l" rtl="0">
              <a:lnSpc>
                <a:spcPct val="70000"/>
              </a:lnSpc>
              <a:spcBef>
                <a:spcPts val="1000"/>
              </a:spcBef>
              <a:spcAft>
                <a:spcPts val="0"/>
              </a:spcAft>
              <a:buClr>
                <a:schemeClr val="dk1"/>
              </a:buClr>
              <a:buSzPts val="2380"/>
              <a:buNone/>
            </a:pPr>
            <a:r>
              <a:rPr lang="en-US" sz="2200" dirty="0" err="1"/>
              <a:t>SuperPutty</a:t>
            </a:r>
            <a:endParaRPr sz="2200" dirty="0"/>
          </a:p>
        </p:txBody>
      </p:sp>
      <p:pic>
        <p:nvPicPr>
          <p:cNvPr id="326" name="Google Shape;326;p29"/>
          <p:cNvPicPr preferRelativeResize="0"/>
          <p:nvPr/>
        </p:nvPicPr>
        <p:blipFill rotWithShape="1">
          <a:blip r:embed="rId4">
            <a:alphaModFix/>
          </a:blip>
          <a:srcRect/>
          <a:stretch/>
        </p:blipFill>
        <p:spPr>
          <a:xfrm>
            <a:off x="5923547" y="571500"/>
            <a:ext cx="5943600" cy="5715000"/>
          </a:xfrm>
          <a:prstGeom prst="rect">
            <a:avLst/>
          </a:prstGeom>
          <a:noFill/>
          <a:ln>
            <a:noFill/>
          </a:ln>
        </p:spPr>
      </p:pic>
      <p:sp>
        <p:nvSpPr>
          <p:cNvPr id="327" name="Google Shape;327;p29"/>
          <p:cNvSpPr txBox="1"/>
          <p:nvPr/>
        </p:nvSpPr>
        <p:spPr>
          <a:xfrm>
            <a:off x="8108770" y="1937880"/>
            <a:ext cx="18424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Calibri"/>
                <a:ea typeface="Calibri"/>
                <a:cs typeface="Calibri"/>
                <a:sym typeface="Calibri"/>
              </a:rPr>
              <a:t>student.famnit.upr.si</a:t>
            </a:r>
            <a:endParaRPr sz="1400" dirty="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title"/>
          </p:nvPr>
        </p:nvSpPr>
        <p:spPr>
          <a:xfrm>
            <a:off x="132736" y="365125"/>
            <a:ext cx="1122106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3300"/>
              <a:buFont typeface="Calibri"/>
              <a:buNone/>
            </a:pPr>
            <a:r>
              <a:rPr lang="en-US" sz="3300" dirty="0" err="1">
                <a:solidFill>
                  <a:srgbClr val="2E75B5"/>
                </a:solidFill>
              </a:rPr>
              <a:t>WinSCP</a:t>
            </a:r>
            <a:endParaRPr sz="3300" dirty="0"/>
          </a:p>
        </p:txBody>
      </p:sp>
      <p:sp>
        <p:nvSpPr>
          <p:cNvPr id="333" name="Google Shape;333;p30"/>
          <p:cNvSpPr txBox="1">
            <a:spLocks noGrp="1"/>
          </p:cNvSpPr>
          <p:nvPr>
            <p:ph type="body" idx="1"/>
          </p:nvPr>
        </p:nvSpPr>
        <p:spPr>
          <a:xfrm>
            <a:off x="8730342" y="1825625"/>
            <a:ext cx="2623457"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000"/>
              <a:buNone/>
            </a:pPr>
            <a:endParaRPr sz="2000"/>
          </a:p>
        </p:txBody>
      </p:sp>
      <p:pic>
        <p:nvPicPr>
          <p:cNvPr id="334" name="Google Shape;334;p30"/>
          <p:cNvPicPr preferRelativeResize="0"/>
          <p:nvPr/>
        </p:nvPicPr>
        <p:blipFill rotWithShape="1">
          <a:blip r:embed="rId3">
            <a:alphaModFix/>
          </a:blip>
          <a:srcRect/>
          <a:stretch/>
        </p:blipFill>
        <p:spPr>
          <a:xfrm>
            <a:off x="1746601" y="112863"/>
            <a:ext cx="10312663" cy="6632273"/>
          </a:xfrm>
          <a:prstGeom prst="rect">
            <a:avLst/>
          </a:prstGeom>
          <a:noFill/>
          <a:ln>
            <a:noFill/>
          </a:ln>
        </p:spPr>
      </p:pic>
      <p:sp>
        <p:nvSpPr>
          <p:cNvPr id="335" name="Google Shape;335;p30"/>
          <p:cNvSpPr txBox="1"/>
          <p:nvPr/>
        </p:nvSpPr>
        <p:spPr>
          <a:xfrm>
            <a:off x="6487881" y="3059667"/>
            <a:ext cx="74571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highlight>
                  <a:srgbClr val="C0C0C0"/>
                </a:highlight>
                <a:latin typeface="Calibri"/>
                <a:ea typeface="Calibri"/>
                <a:cs typeface="Calibri"/>
                <a:sym typeface="Calibri"/>
              </a:rPr>
              <a:t>studentID</a:t>
            </a:r>
            <a:endParaRPr sz="1100">
              <a:solidFill>
                <a:schemeClr val="dk1"/>
              </a:solidFill>
              <a:highlight>
                <a:srgbClr val="C0C0C0"/>
              </a:highlight>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O predmetu </a:t>
            </a:r>
            <a:r>
              <a:rPr lang="sl-SI" dirty="0" smtClean="0">
                <a:solidFill>
                  <a:schemeClr val="accent1">
                    <a:lumMod val="60000"/>
                    <a:lumOff val="40000"/>
                  </a:schemeClr>
                </a:solidFill>
              </a:rPr>
              <a:t>/ About</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200" y="1690688"/>
            <a:ext cx="10515600" cy="5004401"/>
          </a:xfrm>
        </p:spPr>
        <p:txBody>
          <a:bodyPr>
            <a:normAutofit fontScale="85000" lnSpcReduction="20000"/>
          </a:bodyPr>
          <a:lstStyle/>
          <a:p>
            <a:r>
              <a:rPr lang="sl-SI" b="1" dirty="0" smtClean="0"/>
              <a:t>Ocenjevanje: </a:t>
            </a:r>
            <a:r>
              <a:rPr lang="sl-SI" b="1" dirty="0" smtClean="0">
                <a:solidFill>
                  <a:schemeClr val="bg1">
                    <a:lumMod val="50000"/>
                  </a:schemeClr>
                </a:solidFill>
              </a:rPr>
              <a:t>/ Grading:</a:t>
            </a:r>
          </a:p>
          <a:p>
            <a:pPr lvl="1"/>
            <a:r>
              <a:rPr lang="sl-SI" b="1" dirty="0" smtClean="0"/>
              <a:t>Domače naloge – 30 %</a:t>
            </a:r>
            <a:r>
              <a:rPr lang="sl-SI" dirty="0" smtClean="0"/>
              <a:t> končne ocene </a:t>
            </a:r>
            <a:r>
              <a:rPr lang="sl-SI" dirty="0" smtClean="0">
                <a:solidFill>
                  <a:schemeClr val="bg1">
                    <a:lumMod val="50000"/>
                  </a:schemeClr>
                </a:solidFill>
              </a:rPr>
              <a:t>/ Homeworks – 30% of final grade</a:t>
            </a:r>
          </a:p>
          <a:p>
            <a:pPr lvl="1"/>
            <a:r>
              <a:rPr lang="sl-SI" b="1" dirty="0" smtClean="0"/>
              <a:t>Izpit ali 2 kolokvija – 70% </a:t>
            </a:r>
            <a:r>
              <a:rPr lang="sl-SI" dirty="0" smtClean="0"/>
              <a:t>končne ocene </a:t>
            </a:r>
            <a:r>
              <a:rPr lang="sl-SI" dirty="0" smtClean="0">
                <a:solidFill>
                  <a:schemeClr val="bg1">
                    <a:lumMod val="50000"/>
                  </a:schemeClr>
                </a:solidFill>
              </a:rPr>
              <a:t>/ Final exam or 2 midterms – 70% of final grade</a:t>
            </a:r>
          </a:p>
          <a:p>
            <a:pPr lvl="1"/>
            <a:endParaRPr lang="sl-SI" dirty="0"/>
          </a:p>
          <a:p>
            <a:pPr marL="571500" lvl="1" indent="0">
              <a:buNone/>
            </a:pPr>
            <a:r>
              <a:rPr lang="sl-SI" b="1" dirty="0"/>
              <a:t>Za uspešno opravljen predmet morate zbrati ≥ 50% točk pri končni </a:t>
            </a:r>
            <a:r>
              <a:rPr lang="sl-SI" b="1" dirty="0" smtClean="0"/>
              <a:t>oceni</a:t>
            </a:r>
            <a:r>
              <a:rPr lang="sl-SI" b="1" dirty="0"/>
              <a:t/>
            </a:r>
            <a:br>
              <a:rPr lang="sl-SI" b="1" dirty="0"/>
            </a:br>
            <a:r>
              <a:rPr lang="sl-SI" b="1" dirty="0">
                <a:solidFill>
                  <a:schemeClr val="bg1">
                    <a:lumMod val="50000"/>
                  </a:schemeClr>
                </a:solidFill>
              </a:rPr>
              <a:t>/ </a:t>
            </a:r>
            <a:r>
              <a:rPr lang="en-US" b="1" dirty="0">
                <a:solidFill>
                  <a:schemeClr val="bg1">
                    <a:lumMod val="50000"/>
                  </a:schemeClr>
                </a:solidFill>
              </a:rPr>
              <a:t>You must </a:t>
            </a:r>
            <a:r>
              <a:rPr lang="sl-SI" b="1" dirty="0">
                <a:solidFill>
                  <a:schemeClr val="bg1">
                    <a:lumMod val="50000"/>
                  </a:schemeClr>
                </a:solidFill>
              </a:rPr>
              <a:t>get</a:t>
            </a:r>
            <a:r>
              <a:rPr lang="en-US" b="1" dirty="0">
                <a:solidFill>
                  <a:schemeClr val="bg1">
                    <a:lumMod val="50000"/>
                  </a:schemeClr>
                </a:solidFill>
              </a:rPr>
              <a:t> ≥ 50% of points </a:t>
            </a:r>
            <a:r>
              <a:rPr lang="sl-SI" b="1" dirty="0">
                <a:solidFill>
                  <a:schemeClr val="bg1">
                    <a:lumMod val="50000"/>
                  </a:schemeClr>
                </a:solidFill>
              </a:rPr>
              <a:t>for final grade to pass the </a:t>
            </a:r>
            <a:r>
              <a:rPr lang="sl-SI" b="1" dirty="0" smtClean="0">
                <a:solidFill>
                  <a:schemeClr val="bg1">
                    <a:lumMod val="50000"/>
                  </a:schemeClr>
                </a:solidFill>
              </a:rPr>
              <a:t>class</a:t>
            </a:r>
            <a:endParaRPr lang="sl-SI" dirty="0" smtClean="0">
              <a:solidFill>
                <a:schemeClr val="bg1">
                  <a:lumMod val="50000"/>
                </a:schemeClr>
              </a:solidFill>
            </a:endParaRPr>
          </a:p>
          <a:p>
            <a:pPr marL="571500" lvl="1" indent="0">
              <a:buNone/>
            </a:pPr>
            <a:endParaRPr lang="sl-SI" dirty="0" smtClean="0"/>
          </a:p>
          <a:p>
            <a:r>
              <a:rPr lang="sl-SI" b="1" dirty="0" smtClean="0"/>
              <a:t>Domače naloge </a:t>
            </a:r>
            <a:r>
              <a:rPr lang="sl-SI" dirty="0" smtClean="0"/>
              <a:t>– </a:t>
            </a:r>
            <a:r>
              <a:rPr lang="sl-SI" b="1" dirty="0"/>
              <a:t>3</a:t>
            </a:r>
            <a:r>
              <a:rPr lang="sl-SI" b="1" dirty="0" smtClean="0"/>
              <a:t>0% končne </a:t>
            </a:r>
            <a:r>
              <a:rPr lang="sl-SI" b="1" dirty="0"/>
              <a:t>ocene</a:t>
            </a:r>
            <a:r>
              <a:rPr lang="sl-SI" dirty="0"/>
              <a:t> </a:t>
            </a:r>
            <a:r>
              <a:rPr lang="sl-SI" dirty="0">
                <a:solidFill>
                  <a:schemeClr val="bg1">
                    <a:lumMod val="50000"/>
                  </a:schemeClr>
                </a:solidFill>
              </a:rPr>
              <a:t>/ Homeworks </a:t>
            </a:r>
            <a:r>
              <a:rPr lang="sl-SI" dirty="0" smtClean="0">
                <a:solidFill>
                  <a:schemeClr val="bg1">
                    <a:lumMod val="50000"/>
                  </a:schemeClr>
                </a:solidFill>
              </a:rPr>
              <a:t>– 30% of final grade</a:t>
            </a:r>
          </a:p>
          <a:p>
            <a:pPr lvl="1">
              <a:lnSpc>
                <a:spcPct val="120000"/>
              </a:lnSpc>
            </a:pPr>
            <a:r>
              <a:rPr lang="sl-SI" dirty="0"/>
              <a:t>3</a:t>
            </a:r>
            <a:r>
              <a:rPr lang="sl-SI" dirty="0" smtClean="0"/>
              <a:t> domače naloge, ne zamujajte z oddajo (zamuda do 7 dni za posamezno nalogo – max 80% možnih točk; več kot 7 dni – 0 točk)! </a:t>
            </a:r>
            <a:br>
              <a:rPr lang="sl-SI" dirty="0" smtClean="0"/>
            </a:br>
            <a:r>
              <a:rPr lang="sl-SI" dirty="0" smtClean="0">
                <a:solidFill>
                  <a:schemeClr val="bg1">
                    <a:lumMod val="50000"/>
                  </a:schemeClr>
                </a:solidFill>
              </a:rPr>
              <a:t>/ 3 homeworks, don‘t be late with the submissions! (if up to 7 days late per HW – max 80% of the points, more than 7 days – 0 points!)</a:t>
            </a:r>
          </a:p>
          <a:p>
            <a:pPr lvl="1">
              <a:lnSpc>
                <a:spcPct val="120000"/>
              </a:lnSpc>
            </a:pPr>
            <a:r>
              <a:rPr lang="sl-SI" dirty="0" smtClean="0"/>
              <a:t>Za pristop k izpitu morate pri domačih nalogah doseči vsaj 10% končne ocene! </a:t>
            </a:r>
            <a:br>
              <a:rPr lang="sl-SI" dirty="0" smtClean="0"/>
            </a:br>
            <a:r>
              <a:rPr lang="sl-SI" dirty="0" smtClean="0">
                <a:solidFill>
                  <a:schemeClr val="bg1">
                    <a:lumMod val="50000"/>
                  </a:schemeClr>
                </a:solidFill>
              </a:rPr>
              <a:t>/ You need to get at least 10% of the final grade from homeworks to be eligible to sit the exam!</a:t>
            </a:r>
          </a:p>
          <a:p>
            <a:pPr lvl="2"/>
            <a:endParaRPr lang="sl-SI" dirty="0" smtClean="0"/>
          </a:p>
        </p:txBody>
      </p:sp>
    </p:spTree>
    <p:extLst>
      <p:ext uri="{BB962C8B-B14F-4D97-AF65-F5344CB8AC3E}">
        <p14:creationId xmlns:p14="http://schemas.microsoft.com/office/powerpoint/2010/main" val="3704470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1"/>
          <p:cNvPicPr preferRelativeResize="0"/>
          <p:nvPr/>
        </p:nvPicPr>
        <p:blipFill rotWithShape="1">
          <a:blip r:embed="rId3">
            <a:alphaModFix/>
          </a:blip>
          <a:srcRect/>
          <a:stretch/>
        </p:blipFill>
        <p:spPr>
          <a:xfrm>
            <a:off x="756557" y="0"/>
            <a:ext cx="10678886"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buClr>
                <a:srgbClr val="2E75B5"/>
              </a:buClr>
              <a:buSzPts val="4400"/>
            </a:pPr>
            <a:r>
              <a:rPr lang="en-US" dirty="0" smtClean="0">
                <a:solidFill>
                  <a:srgbClr val="2E75B5"/>
                </a:solidFill>
              </a:rPr>
              <a:t>E-</a:t>
            </a:r>
            <a:r>
              <a:rPr lang="en-US" dirty="0" err="1" smtClean="0">
                <a:solidFill>
                  <a:srgbClr val="2E75B5"/>
                </a:solidFill>
              </a:rPr>
              <a:t>učilnica</a:t>
            </a:r>
            <a:r>
              <a:rPr lang="sl-SI" dirty="0" smtClean="0">
                <a:solidFill>
                  <a:srgbClr val="2E75B5"/>
                </a:solidFill>
              </a:rPr>
              <a:t> </a:t>
            </a:r>
            <a:r>
              <a:rPr lang="sl-SI" dirty="0" smtClean="0">
                <a:solidFill>
                  <a:schemeClr val="accent1">
                    <a:lumMod val="60000"/>
                    <a:lumOff val="40000"/>
                  </a:schemeClr>
                </a:solidFill>
              </a:rPr>
              <a:t>/ </a:t>
            </a:r>
            <a:r>
              <a:rPr lang="en-US" dirty="0" smtClean="0">
                <a:solidFill>
                  <a:schemeClr val="accent1">
                    <a:lumMod val="60000"/>
                    <a:lumOff val="40000"/>
                  </a:schemeClr>
                </a:solidFill>
              </a:rPr>
              <a:t>E-classroom</a:t>
            </a:r>
            <a:endParaRPr dirty="0">
              <a:solidFill>
                <a:schemeClr val="accent1">
                  <a:lumMod val="60000"/>
                  <a:lumOff val="40000"/>
                </a:schemeClr>
              </a:solidFill>
            </a:endParaRPr>
          </a:p>
        </p:txBody>
      </p:sp>
      <p:sp>
        <p:nvSpPr>
          <p:cNvPr id="346" name="Google Shape;346;p32"/>
          <p:cNvSpPr txBox="1">
            <a:spLocks noGrp="1"/>
          </p:cNvSpPr>
          <p:nvPr>
            <p:ph type="body" idx="1"/>
          </p:nvPr>
        </p:nvSpPr>
        <p:spPr>
          <a:xfrm>
            <a:off x="6316579" y="1732465"/>
            <a:ext cx="5181600" cy="46711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1200"/>
              </a:spcAft>
              <a:buClr>
                <a:schemeClr val="dk1"/>
              </a:buClr>
              <a:buSzPts val="2590"/>
              <a:buNone/>
            </a:pPr>
            <a:r>
              <a:rPr lang="en-US" sz="2000" u="sng" dirty="0">
                <a:solidFill>
                  <a:schemeClr val="bg1">
                    <a:lumMod val="50000"/>
                  </a:schemeClr>
                </a:solidFill>
                <a:hlinkClick r:id="rId3"/>
              </a:rPr>
              <a:t>https://e.famnit.upr.si/</a:t>
            </a:r>
            <a:r>
              <a:rPr lang="en-US" sz="2000" dirty="0">
                <a:solidFill>
                  <a:schemeClr val="bg1">
                    <a:lumMod val="50000"/>
                  </a:schemeClr>
                </a:solidFill>
              </a:rPr>
              <a:t> </a:t>
            </a:r>
            <a:endParaRPr sz="2000" dirty="0">
              <a:solidFill>
                <a:schemeClr val="bg1">
                  <a:lumMod val="50000"/>
                </a:schemeClr>
              </a:solidFill>
            </a:endParaRPr>
          </a:p>
          <a:p>
            <a:pPr marL="0" lvl="0" indent="0" algn="l" rtl="0">
              <a:lnSpc>
                <a:spcPct val="100000"/>
              </a:lnSpc>
              <a:spcBef>
                <a:spcPts val="300"/>
              </a:spcBef>
              <a:spcAft>
                <a:spcPts val="1200"/>
              </a:spcAft>
              <a:buClr>
                <a:schemeClr val="dk1"/>
              </a:buClr>
              <a:buSzPts val="2590"/>
              <a:buNone/>
            </a:pPr>
            <a:r>
              <a:rPr lang="en-US" sz="2000" dirty="0">
                <a:solidFill>
                  <a:schemeClr val="bg1">
                    <a:lumMod val="50000"/>
                  </a:schemeClr>
                </a:solidFill>
              </a:rPr>
              <a:t>Username/Password: Same as for E-mail</a:t>
            </a:r>
            <a:endParaRPr sz="2000" dirty="0">
              <a:solidFill>
                <a:schemeClr val="bg1">
                  <a:lumMod val="50000"/>
                </a:schemeClr>
              </a:solidFill>
            </a:endParaRPr>
          </a:p>
          <a:p>
            <a:pPr marL="228600" lvl="0" indent="-228600" algn="l" rtl="0">
              <a:lnSpc>
                <a:spcPct val="100000"/>
              </a:lnSpc>
              <a:spcBef>
                <a:spcPts val="300"/>
              </a:spcBef>
              <a:spcAft>
                <a:spcPts val="1200"/>
              </a:spcAft>
              <a:buClr>
                <a:schemeClr val="dk1"/>
              </a:buClr>
              <a:buSzPts val="2590"/>
              <a:buChar char="•"/>
            </a:pPr>
            <a:r>
              <a:rPr lang="en-US" sz="2000" b="1" dirty="0">
                <a:solidFill>
                  <a:schemeClr val="bg1">
                    <a:lumMod val="50000"/>
                  </a:schemeClr>
                </a:solidFill>
              </a:rPr>
              <a:t>IMMEDIATELY sign up for any courses you follow!</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General information about courses,</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notices from lecturers,</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materials for the course,</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homework, quizzes, tests, exams,</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grades,</a:t>
            </a:r>
            <a:endParaRPr sz="2000" dirty="0">
              <a:solidFill>
                <a:schemeClr val="bg1">
                  <a:lumMod val="50000"/>
                </a:schemeClr>
              </a:solidFill>
            </a:endParaRPr>
          </a:p>
          <a:p>
            <a:pPr marL="685800" lvl="1" indent="-228600" algn="l" rtl="0">
              <a:lnSpc>
                <a:spcPct val="100000"/>
              </a:lnSpc>
              <a:spcBef>
                <a:spcPts val="300"/>
              </a:spcBef>
              <a:spcAft>
                <a:spcPts val="0"/>
              </a:spcAft>
              <a:buClr>
                <a:schemeClr val="dk1"/>
              </a:buClr>
              <a:buSzPts val="2220"/>
              <a:buChar char="•"/>
            </a:pPr>
            <a:r>
              <a:rPr lang="en-US" sz="2000" dirty="0">
                <a:solidFill>
                  <a:schemeClr val="bg1">
                    <a:lumMod val="50000"/>
                  </a:schemeClr>
                </a:solidFill>
              </a:rPr>
              <a:t>forum for questions and </a:t>
            </a:r>
            <a:r>
              <a:rPr lang="en-US" sz="2000" dirty="0" smtClean="0">
                <a:solidFill>
                  <a:schemeClr val="bg1">
                    <a:lumMod val="50000"/>
                  </a:schemeClr>
                </a:solidFill>
              </a:rPr>
              <a:t>answers,</a:t>
            </a:r>
            <a:r>
              <a:rPr lang="sl-SI" sz="2000" dirty="0" smtClean="0">
                <a:solidFill>
                  <a:schemeClr val="bg1">
                    <a:lumMod val="50000"/>
                  </a:schemeClr>
                </a:solidFill>
              </a:rPr>
              <a:t> </a:t>
            </a:r>
            <a:r>
              <a:rPr lang="en-US" sz="2000" dirty="0" smtClean="0">
                <a:solidFill>
                  <a:schemeClr val="bg1">
                    <a:lumMod val="50000"/>
                  </a:schemeClr>
                </a:solidFill>
              </a:rPr>
              <a:t>announcements</a:t>
            </a:r>
            <a:r>
              <a:rPr lang="en-US" sz="2000" dirty="0">
                <a:solidFill>
                  <a:schemeClr val="bg1">
                    <a:lumMod val="50000"/>
                  </a:schemeClr>
                </a:solidFill>
              </a:rPr>
              <a:t>, discussions.</a:t>
            </a:r>
            <a:endParaRPr sz="2000" dirty="0">
              <a:solidFill>
                <a:schemeClr val="bg1">
                  <a:lumMod val="50000"/>
                </a:schemeClr>
              </a:solidFill>
            </a:endParaRPr>
          </a:p>
        </p:txBody>
      </p:sp>
      <p:sp>
        <p:nvSpPr>
          <p:cNvPr id="347" name="Google Shape;347;p32"/>
          <p:cNvSpPr txBox="1">
            <a:spLocks noGrp="1"/>
          </p:cNvSpPr>
          <p:nvPr>
            <p:ph type="body" idx="2"/>
          </p:nvPr>
        </p:nvSpPr>
        <p:spPr>
          <a:xfrm>
            <a:off x="838200" y="1732465"/>
            <a:ext cx="5181600" cy="435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1200"/>
              </a:spcAft>
              <a:buClr>
                <a:schemeClr val="dk1"/>
              </a:buClr>
              <a:buSzPts val="2590"/>
              <a:buNone/>
            </a:pPr>
            <a:r>
              <a:rPr lang="en-US" sz="2000" u="sng" dirty="0">
                <a:solidFill>
                  <a:schemeClr val="hlink"/>
                </a:solidFill>
                <a:hlinkClick r:id="rId3"/>
              </a:rPr>
              <a:t>https://e.famnit.upr.si/</a:t>
            </a:r>
            <a:r>
              <a:rPr lang="en-US" sz="2000" dirty="0"/>
              <a:t> </a:t>
            </a:r>
            <a:endParaRPr sz="2000" dirty="0"/>
          </a:p>
          <a:p>
            <a:pPr marL="0" lvl="0" indent="0" algn="l" rtl="0">
              <a:lnSpc>
                <a:spcPct val="100000"/>
              </a:lnSpc>
              <a:spcBef>
                <a:spcPts val="300"/>
              </a:spcBef>
              <a:spcAft>
                <a:spcPts val="1200"/>
              </a:spcAft>
              <a:buClr>
                <a:schemeClr val="dk1"/>
              </a:buClr>
              <a:buSzPts val="2590"/>
              <a:buNone/>
            </a:pPr>
            <a:r>
              <a:rPr lang="en-US" sz="2000" dirty="0" err="1"/>
              <a:t>Uporabniško</a:t>
            </a:r>
            <a:r>
              <a:rPr lang="en-US" sz="2000" dirty="0"/>
              <a:t> </a:t>
            </a:r>
            <a:r>
              <a:rPr lang="en-US" sz="2000" dirty="0" err="1"/>
              <a:t>ime</a:t>
            </a:r>
            <a:r>
              <a:rPr lang="en-US" sz="2000" dirty="0"/>
              <a:t>/</a:t>
            </a:r>
            <a:r>
              <a:rPr lang="en-US" sz="2000" dirty="0" err="1"/>
              <a:t>geslo</a:t>
            </a:r>
            <a:r>
              <a:rPr lang="en-US" sz="2000" dirty="0"/>
              <a:t>: </a:t>
            </a:r>
            <a:r>
              <a:rPr lang="en-US" sz="2000" dirty="0" err="1"/>
              <a:t>enako</a:t>
            </a:r>
            <a:r>
              <a:rPr lang="en-US" sz="2000" dirty="0"/>
              <a:t> </a:t>
            </a:r>
            <a:r>
              <a:rPr lang="en-US" sz="2000" dirty="0" err="1"/>
              <a:t>kot</a:t>
            </a:r>
            <a:r>
              <a:rPr lang="en-US" sz="2000" dirty="0"/>
              <a:t> </a:t>
            </a:r>
            <a:r>
              <a:rPr lang="en-US" sz="2000" dirty="0" err="1"/>
              <a:t>za</a:t>
            </a:r>
            <a:r>
              <a:rPr lang="en-US" sz="2000" dirty="0"/>
              <a:t> </a:t>
            </a:r>
            <a:r>
              <a:rPr lang="sl-SI" sz="2000" dirty="0" smtClean="0"/>
              <a:t>e-mail </a:t>
            </a:r>
          </a:p>
          <a:p>
            <a:pPr marL="342900">
              <a:lnSpc>
                <a:spcPct val="100000"/>
              </a:lnSpc>
              <a:spcBef>
                <a:spcPts val="300"/>
              </a:spcBef>
              <a:spcAft>
                <a:spcPts val="1200"/>
              </a:spcAft>
              <a:buSzPts val="2590"/>
            </a:pPr>
            <a:r>
              <a:rPr lang="en-US" sz="2000" b="1" dirty="0" smtClean="0"/>
              <a:t>TAKOJ </a:t>
            </a:r>
            <a:r>
              <a:rPr lang="en-US" sz="2000" b="1" dirty="0"/>
              <a:t>se </a:t>
            </a:r>
            <a:r>
              <a:rPr lang="en-US" sz="2000" b="1" dirty="0" err="1"/>
              <a:t>vpišite</a:t>
            </a:r>
            <a:r>
              <a:rPr lang="en-US" sz="2000" b="1" dirty="0"/>
              <a:t> v </a:t>
            </a:r>
            <a:r>
              <a:rPr lang="en-US" sz="2000" b="1" dirty="0" err="1"/>
              <a:t>vse</a:t>
            </a:r>
            <a:r>
              <a:rPr lang="en-US" sz="2000" b="1" dirty="0"/>
              <a:t> </a:t>
            </a:r>
            <a:r>
              <a:rPr lang="en-US" sz="2000" b="1" dirty="0" err="1"/>
              <a:t>predmete</a:t>
            </a:r>
            <a:r>
              <a:rPr lang="en-US" sz="2000" b="1" dirty="0"/>
              <a:t>, </a:t>
            </a:r>
            <a:r>
              <a:rPr lang="en-US" sz="2000" b="1" dirty="0" err="1"/>
              <a:t>ki</a:t>
            </a:r>
            <a:r>
              <a:rPr lang="en-US" sz="2000" b="1" dirty="0"/>
              <a:t> </a:t>
            </a:r>
            <a:r>
              <a:rPr lang="en-US" sz="2000" b="1" dirty="0" err="1"/>
              <a:t>jih</a:t>
            </a:r>
            <a:r>
              <a:rPr lang="en-US" sz="2000" b="1" dirty="0"/>
              <a:t> </a:t>
            </a:r>
            <a:r>
              <a:rPr lang="en-US" sz="2000" b="1" dirty="0" err="1"/>
              <a:t>imate</a:t>
            </a:r>
            <a:r>
              <a:rPr lang="en-US" sz="2000" b="1"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err="1"/>
              <a:t>Splošne</a:t>
            </a:r>
            <a:r>
              <a:rPr lang="en-US" sz="2000" dirty="0"/>
              <a:t> </a:t>
            </a:r>
            <a:r>
              <a:rPr lang="en-US" sz="2000" dirty="0" err="1"/>
              <a:t>informacije</a:t>
            </a:r>
            <a:r>
              <a:rPr lang="en-US" sz="2000" dirty="0"/>
              <a:t> o </a:t>
            </a:r>
            <a:r>
              <a:rPr lang="en-US" sz="2000" dirty="0" err="1"/>
              <a:t>predmetih</a:t>
            </a:r>
            <a:r>
              <a:rPr lang="en-US" sz="2000"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err="1"/>
              <a:t>obvestila</a:t>
            </a:r>
            <a:r>
              <a:rPr lang="en-US" sz="2000" dirty="0"/>
              <a:t> </a:t>
            </a:r>
            <a:r>
              <a:rPr lang="en-US" sz="2000" dirty="0" err="1"/>
              <a:t>izvajalcev</a:t>
            </a:r>
            <a:r>
              <a:rPr lang="en-US" sz="2000"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err="1"/>
              <a:t>gradiva</a:t>
            </a:r>
            <a:r>
              <a:rPr lang="en-US" sz="2000" dirty="0"/>
              <a:t> </a:t>
            </a:r>
            <a:r>
              <a:rPr lang="en-US" sz="2000" dirty="0" err="1"/>
              <a:t>za</a:t>
            </a:r>
            <a:r>
              <a:rPr lang="en-US" sz="2000" dirty="0"/>
              <a:t> </a:t>
            </a:r>
            <a:r>
              <a:rPr lang="en-US" sz="2000" dirty="0" err="1"/>
              <a:t>predmete</a:t>
            </a:r>
            <a:r>
              <a:rPr lang="en-US" sz="2000"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err="1"/>
              <a:t>domače</a:t>
            </a:r>
            <a:r>
              <a:rPr lang="en-US" sz="2000" dirty="0"/>
              <a:t> </a:t>
            </a:r>
            <a:r>
              <a:rPr lang="en-US" sz="2000" dirty="0" err="1"/>
              <a:t>naloge</a:t>
            </a:r>
            <a:r>
              <a:rPr lang="en-US" sz="2000" dirty="0"/>
              <a:t>, </a:t>
            </a:r>
            <a:r>
              <a:rPr lang="en-US" sz="2000" dirty="0" err="1"/>
              <a:t>kvizi</a:t>
            </a:r>
            <a:r>
              <a:rPr lang="en-US" sz="2000" dirty="0"/>
              <a:t>, </a:t>
            </a:r>
            <a:r>
              <a:rPr lang="en-US" sz="2000" dirty="0" err="1"/>
              <a:t>kolokviji</a:t>
            </a:r>
            <a:r>
              <a:rPr lang="en-US" sz="2000" dirty="0"/>
              <a:t>, </a:t>
            </a:r>
            <a:r>
              <a:rPr lang="en-US" sz="2000" dirty="0" err="1"/>
              <a:t>izpiti</a:t>
            </a:r>
            <a:r>
              <a:rPr lang="en-US" sz="2000"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err="1"/>
              <a:t>ocene</a:t>
            </a:r>
            <a:r>
              <a:rPr lang="en-US" sz="2000" dirty="0"/>
              <a:t>,</a:t>
            </a:r>
            <a:endParaRPr sz="2000" dirty="0"/>
          </a:p>
          <a:p>
            <a:pPr marL="685800" lvl="1" indent="-228600" algn="l" rtl="0">
              <a:lnSpc>
                <a:spcPct val="100000"/>
              </a:lnSpc>
              <a:spcBef>
                <a:spcPts val="300"/>
              </a:spcBef>
              <a:spcAft>
                <a:spcPts val="0"/>
              </a:spcAft>
              <a:buClr>
                <a:schemeClr val="dk1"/>
              </a:buClr>
              <a:buSzPts val="2220"/>
              <a:buChar char="•"/>
            </a:pPr>
            <a:r>
              <a:rPr lang="en-US" sz="2000" dirty="0"/>
              <a:t>forum </a:t>
            </a:r>
            <a:r>
              <a:rPr lang="en-US" sz="2000" dirty="0" err="1"/>
              <a:t>za</a:t>
            </a:r>
            <a:r>
              <a:rPr lang="en-US" sz="2000" dirty="0"/>
              <a:t> </a:t>
            </a:r>
            <a:r>
              <a:rPr lang="en-US" sz="2000" dirty="0" err="1"/>
              <a:t>vprašanja</a:t>
            </a:r>
            <a:r>
              <a:rPr lang="en-US" sz="2000" dirty="0"/>
              <a:t> in </a:t>
            </a:r>
            <a:r>
              <a:rPr lang="en-US" sz="2000" dirty="0" err="1"/>
              <a:t>odgovore</a:t>
            </a:r>
            <a:r>
              <a:rPr lang="en-US" sz="2000" dirty="0"/>
              <a:t>, </a:t>
            </a:r>
            <a:r>
              <a:rPr lang="en-US" sz="2000" dirty="0" err="1"/>
              <a:t>obvestila</a:t>
            </a:r>
            <a:r>
              <a:rPr lang="en-US" sz="2000" dirty="0"/>
              <a:t>, </a:t>
            </a:r>
            <a:r>
              <a:rPr lang="en-US" sz="2000" dirty="0" err="1"/>
              <a:t>razprave</a:t>
            </a:r>
            <a:r>
              <a:rPr lang="en-US" sz="2000" dirty="0"/>
              <a:t>.</a:t>
            </a:r>
            <a:endParaRPr sz="2000" dirty="0"/>
          </a:p>
          <a:p>
            <a:pPr marL="228600" lvl="0" indent="-64135" algn="l" rtl="0">
              <a:lnSpc>
                <a:spcPct val="100000"/>
              </a:lnSpc>
              <a:spcBef>
                <a:spcPts val="300"/>
              </a:spcBef>
              <a:spcAft>
                <a:spcPts val="0"/>
              </a:spcAft>
              <a:buClr>
                <a:schemeClr val="dk1"/>
              </a:buClr>
              <a:buSzPts val="2590"/>
              <a:buNone/>
            </a:pPr>
            <a:endParaRPr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53" name="Google Shape;35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 name="Picture 2"/>
          <p:cNvPicPr>
            <a:picLocks noChangeAspect="1"/>
          </p:cNvPicPr>
          <p:nvPr/>
        </p:nvPicPr>
        <p:blipFill>
          <a:blip r:embed="rId3"/>
          <a:stretch>
            <a:fillRect/>
          </a:stretch>
        </p:blipFill>
        <p:spPr>
          <a:xfrm>
            <a:off x="0" y="0"/>
            <a:ext cx="12601903" cy="682547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60" name="Google Shape;360;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rotWithShape="1">
          <a:blip r:embed="rId3"/>
          <a:srcRect b="5829"/>
          <a:stretch/>
        </p:blipFill>
        <p:spPr>
          <a:xfrm>
            <a:off x="0" y="0"/>
            <a:ext cx="13058274" cy="6917162"/>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68" name="Google Shape;368;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1" y="0"/>
            <a:ext cx="12191999" cy="6552556"/>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82" name="Google Shape;382;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0" y="0"/>
            <a:ext cx="12906703" cy="687013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89" name="Google Shape;389;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a:blip r:embed="rId3"/>
          <a:stretch>
            <a:fillRect/>
          </a:stretch>
        </p:blipFill>
        <p:spPr>
          <a:xfrm>
            <a:off x="1082566" y="0"/>
            <a:ext cx="9984441" cy="6858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0"/>
            <a:ext cx="12191999" cy="6552556"/>
          </a:xfrm>
          <a:prstGeom prst="rect">
            <a:avLst/>
          </a:prstGeom>
        </p:spPr>
      </p:pic>
      <p:sp>
        <p:nvSpPr>
          <p:cNvPr id="7" name="Google Shape;398;p39"/>
          <p:cNvSpPr/>
          <p:nvPr/>
        </p:nvSpPr>
        <p:spPr>
          <a:xfrm>
            <a:off x="204537" y="3096125"/>
            <a:ext cx="1267326" cy="288758"/>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04" name="Google Shape;404;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rotWithShape="1">
          <a:blip r:embed="rId3"/>
          <a:srcRect b="6140"/>
          <a:stretch/>
        </p:blipFill>
        <p:spPr>
          <a:xfrm>
            <a:off x="0" y="-1"/>
            <a:ext cx="12192000" cy="64368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411" name="Google Shape;411;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 name="Picture 1"/>
          <p:cNvPicPr>
            <a:picLocks noChangeAspect="1"/>
          </p:cNvPicPr>
          <p:nvPr/>
        </p:nvPicPr>
        <p:blipFill rotWithShape="1">
          <a:blip r:embed="rId3"/>
          <a:srcRect b="5829"/>
          <a:stretch/>
        </p:blipFill>
        <p:spPr>
          <a:xfrm>
            <a:off x="0" y="0"/>
            <a:ext cx="12192000" cy="64582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O predmetu </a:t>
            </a:r>
            <a:r>
              <a:rPr lang="sl-SI" dirty="0" smtClean="0">
                <a:solidFill>
                  <a:schemeClr val="accent1">
                    <a:lumMod val="60000"/>
                    <a:lumOff val="40000"/>
                  </a:schemeClr>
                </a:solidFill>
              </a:rPr>
              <a:t>/ About</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200" y="1690688"/>
            <a:ext cx="10515600" cy="5004401"/>
          </a:xfrm>
        </p:spPr>
        <p:txBody>
          <a:bodyPr>
            <a:normAutofit/>
          </a:bodyPr>
          <a:lstStyle/>
          <a:p>
            <a:r>
              <a:rPr lang="sl-SI" sz="2400" b="1" dirty="0" smtClean="0"/>
              <a:t>Izpit – 70% končne ocene </a:t>
            </a:r>
            <a:r>
              <a:rPr lang="sl-SI" sz="2400" dirty="0" smtClean="0">
                <a:solidFill>
                  <a:schemeClr val="bg1">
                    <a:lumMod val="50000"/>
                  </a:schemeClr>
                </a:solidFill>
              </a:rPr>
              <a:t>/ Final exam – 70% of final grade</a:t>
            </a:r>
          </a:p>
          <a:p>
            <a:pPr lvl="1"/>
            <a:r>
              <a:rPr lang="sl-SI" sz="2000" dirty="0" smtClean="0"/>
              <a:t>Za uspešno opravljen izpit, morate zbrati vsaj 50% vseh možnih točk na izpitu </a:t>
            </a:r>
            <a:br>
              <a:rPr lang="sl-SI" sz="2000" dirty="0" smtClean="0"/>
            </a:br>
            <a:r>
              <a:rPr lang="sl-SI" sz="2000" dirty="0" smtClean="0">
                <a:solidFill>
                  <a:schemeClr val="bg1">
                    <a:lumMod val="50000"/>
                  </a:schemeClr>
                </a:solidFill>
              </a:rPr>
              <a:t>/ in order to pass the final exam, you need to get at least 50% of all </a:t>
            </a:r>
            <a:r>
              <a:rPr lang="en-US" sz="2000" dirty="0">
                <a:solidFill>
                  <a:schemeClr val="bg1">
                    <a:lumMod val="50000"/>
                  </a:schemeClr>
                </a:solidFill>
              </a:rPr>
              <a:t>of the points on the </a:t>
            </a:r>
            <a:r>
              <a:rPr lang="sl-SI" sz="2000" dirty="0">
                <a:solidFill>
                  <a:schemeClr val="bg1">
                    <a:lumMod val="50000"/>
                  </a:schemeClr>
                </a:solidFill>
              </a:rPr>
              <a:t>final</a:t>
            </a:r>
            <a:r>
              <a:rPr lang="en-US" sz="2000" dirty="0">
                <a:solidFill>
                  <a:schemeClr val="bg1">
                    <a:lumMod val="50000"/>
                  </a:schemeClr>
                </a:solidFill>
              </a:rPr>
              <a:t> </a:t>
            </a:r>
            <a:r>
              <a:rPr lang="sl-SI" sz="2000" dirty="0" smtClean="0">
                <a:solidFill>
                  <a:schemeClr val="bg1">
                    <a:lumMod val="50000"/>
                  </a:schemeClr>
                </a:solidFill>
              </a:rPr>
              <a:t>exam</a:t>
            </a:r>
          </a:p>
          <a:p>
            <a:pPr lvl="1"/>
            <a:r>
              <a:rPr lang="sl-SI" sz="2000" dirty="0" smtClean="0"/>
              <a:t>Predmet lahko namesto z izpitom opravite z </a:t>
            </a:r>
            <a:r>
              <a:rPr lang="sl-SI" sz="2000" b="1" dirty="0" smtClean="0"/>
              <a:t>dvema kolokvijema tekom semestra</a:t>
            </a:r>
            <a:r>
              <a:rPr lang="sl-SI" sz="2000" dirty="0" smtClean="0"/>
              <a:t> </a:t>
            </a:r>
            <a:br>
              <a:rPr lang="sl-SI" sz="2000" dirty="0" smtClean="0"/>
            </a:br>
            <a:r>
              <a:rPr lang="sl-SI" sz="2000" dirty="0" smtClean="0"/>
              <a:t>(povprečje točk na kolokvijih vsaj 50%; posamezen kolokvij </a:t>
            </a:r>
            <a:r>
              <a:rPr lang="sl-SI" sz="2000" b="1" dirty="0" smtClean="0"/>
              <a:t>najmanj</a:t>
            </a:r>
            <a:r>
              <a:rPr lang="sl-SI" sz="2000" dirty="0" smtClean="0"/>
              <a:t> 30%)</a:t>
            </a:r>
            <a:br>
              <a:rPr lang="sl-SI" sz="2000" dirty="0" smtClean="0"/>
            </a:br>
            <a:r>
              <a:rPr lang="sl-SI" sz="2000" dirty="0" smtClean="0">
                <a:solidFill>
                  <a:schemeClr val="bg1">
                    <a:lumMod val="50000"/>
                  </a:schemeClr>
                </a:solidFill>
              </a:rPr>
              <a:t>/ </a:t>
            </a:r>
            <a:r>
              <a:rPr lang="en-US" sz="2000" dirty="0" smtClean="0">
                <a:solidFill>
                  <a:schemeClr val="bg1">
                    <a:lumMod val="50000"/>
                  </a:schemeClr>
                </a:solidFill>
              </a:rPr>
              <a:t>In </a:t>
            </a:r>
            <a:r>
              <a:rPr lang="en-US" sz="2000" dirty="0">
                <a:solidFill>
                  <a:schemeClr val="bg1">
                    <a:lumMod val="50000"/>
                  </a:schemeClr>
                </a:solidFill>
              </a:rPr>
              <a:t>order to </a:t>
            </a:r>
            <a:r>
              <a:rPr lang="en-US" sz="2000" dirty="0" smtClean="0">
                <a:solidFill>
                  <a:schemeClr val="bg1">
                    <a:lumMod val="50000"/>
                  </a:schemeClr>
                </a:solidFill>
              </a:rPr>
              <a:t>pass, </a:t>
            </a:r>
            <a:r>
              <a:rPr lang="en-US" sz="2000" dirty="0">
                <a:solidFill>
                  <a:schemeClr val="bg1">
                    <a:lumMod val="50000"/>
                  </a:schemeClr>
                </a:solidFill>
              </a:rPr>
              <a:t>you </a:t>
            </a:r>
            <a:r>
              <a:rPr lang="sl-SI" sz="2000" dirty="0" smtClean="0">
                <a:solidFill>
                  <a:schemeClr val="bg1">
                    <a:lumMod val="50000"/>
                  </a:schemeClr>
                </a:solidFill>
              </a:rPr>
              <a:t>need to</a:t>
            </a:r>
            <a:r>
              <a:rPr lang="en-US" sz="2000" dirty="0" smtClean="0">
                <a:solidFill>
                  <a:schemeClr val="bg1">
                    <a:lumMod val="50000"/>
                  </a:schemeClr>
                </a:solidFill>
              </a:rPr>
              <a:t> </a:t>
            </a:r>
            <a:r>
              <a:rPr lang="sl-SI" sz="2000" dirty="0" smtClean="0">
                <a:solidFill>
                  <a:schemeClr val="bg1">
                    <a:lumMod val="50000"/>
                  </a:schemeClr>
                </a:solidFill>
              </a:rPr>
              <a:t>get</a:t>
            </a:r>
            <a:r>
              <a:rPr lang="en-US" sz="2000" dirty="0" smtClean="0">
                <a:solidFill>
                  <a:schemeClr val="bg1">
                    <a:lumMod val="50000"/>
                  </a:schemeClr>
                </a:solidFill>
              </a:rPr>
              <a:t> </a:t>
            </a:r>
            <a:r>
              <a:rPr lang="en-US" sz="2000" dirty="0">
                <a:solidFill>
                  <a:schemeClr val="bg1">
                    <a:lumMod val="50000"/>
                  </a:schemeClr>
                </a:solidFill>
              </a:rPr>
              <a:t>at least 50% of all </a:t>
            </a:r>
            <a:r>
              <a:rPr lang="en-US" sz="2000" dirty="0" smtClean="0">
                <a:solidFill>
                  <a:schemeClr val="bg1">
                    <a:lumMod val="50000"/>
                  </a:schemeClr>
                </a:solidFill>
              </a:rPr>
              <a:t>(</a:t>
            </a:r>
            <a:r>
              <a:rPr lang="sl-SI" sz="2000" dirty="0" smtClean="0">
                <a:solidFill>
                  <a:schemeClr val="bg1">
                    <a:lumMod val="50000"/>
                  </a:schemeClr>
                </a:solidFill>
              </a:rPr>
              <a:t>or </a:t>
            </a:r>
            <a:r>
              <a:rPr lang="en-US" sz="2000" dirty="0">
                <a:solidFill>
                  <a:schemeClr val="bg1">
                    <a:lumMod val="50000"/>
                  </a:schemeClr>
                </a:solidFill>
              </a:rPr>
              <a:t>at least </a:t>
            </a:r>
            <a:r>
              <a:rPr lang="sl-SI" sz="2000" dirty="0" smtClean="0">
                <a:solidFill>
                  <a:schemeClr val="bg1">
                    <a:lumMod val="50000"/>
                  </a:schemeClr>
                </a:solidFill>
              </a:rPr>
              <a:t>an </a:t>
            </a:r>
            <a:r>
              <a:rPr lang="en-US" sz="2000" dirty="0" smtClean="0">
                <a:solidFill>
                  <a:schemeClr val="bg1">
                    <a:lumMod val="50000"/>
                  </a:schemeClr>
                </a:solidFill>
              </a:rPr>
              <a:t>average</a:t>
            </a:r>
            <a:r>
              <a:rPr lang="sl-SI" sz="2000" dirty="0" smtClean="0">
                <a:solidFill>
                  <a:schemeClr val="bg1">
                    <a:lumMod val="50000"/>
                  </a:schemeClr>
                </a:solidFill>
              </a:rPr>
              <a:t> of 50%</a:t>
            </a:r>
            <a:r>
              <a:rPr lang="en-US" sz="2000" dirty="0" smtClean="0">
                <a:solidFill>
                  <a:schemeClr val="bg1">
                    <a:lumMod val="50000"/>
                  </a:schemeClr>
                </a:solidFill>
              </a:rPr>
              <a:t> </a:t>
            </a:r>
            <a:r>
              <a:rPr lang="en-US" sz="2000" dirty="0">
                <a:solidFill>
                  <a:schemeClr val="bg1">
                    <a:lumMod val="50000"/>
                  </a:schemeClr>
                </a:solidFill>
              </a:rPr>
              <a:t>points </a:t>
            </a:r>
            <a:r>
              <a:rPr lang="sl-SI" sz="2000" dirty="0" smtClean="0">
                <a:solidFill>
                  <a:schemeClr val="bg1">
                    <a:lumMod val="50000"/>
                  </a:schemeClr>
                </a:solidFill>
              </a:rPr>
              <a:t>of midterms;</a:t>
            </a:r>
            <a:r>
              <a:rPr lang="en-US" sz="2000" dirty="0" smtClean="0">
                <a:solidFill>
                  <a:schemeClr val="bg1">
                    <a:lumMod val="50000"/>
                  </a:schemeClr>
                </a:solidFill>
              </a:rPr>
              <a:t> individual </a:t>
            </a:r>
            <a:r>
              <a:rPr lang="sl-SI" sz="2000" dirty="0" smtClean="0">
                <a:solidFill>
                  <a:schemeClr val="bg1">
                    <a:lumMod val="50000"/>
                  </a:schemeClr>
                </a:solidFill>
              </a:rPr>
              <a:t>midterm</a:t>
            </a:r>
            <a:r>
              <a:rPr lang="en-US" sz="2000" dirty="0" smtClean="0">
                <a:solidFill>
                  <a:schemeClr val="bg1">
                    <a:lumMod val="50000"/>
                  </a:schemeClr>
                </a:solidFill>
              </a:rPr>
              <a:t> at </a:t>
            </a:r>
            <a:r>
              <a:rPr lang="en-US" sz="2000" dirty="0">
                <a:solidFill>
                  <a:schemeClr val="bg1">
                    <a:lumMod val="50000"/>
                  </a:schemeClr>
                </a:solidFill>
              </a:rPr>
              <a:t>least 30</a:t>
            </a:r>
            <a:r>
              <a:rPr lang="en-US" sz="2000" dirty="0" smtClean="0">
                <a:solidFill>
                  <a:schemeClr val="bg1">
                    <a:lumMod val="50000"/>
                  </a:schemeClr>
                </a:solidFill>
              </a:rPr>
              <a:t>%)</a:t>
            </a:r>
            <a:endParaRPr lang="sl-SI" sz="2000" dirty="0" smtClean="0">
              <a:solidFill>
                <a:schemeClr val="bg1">
                  <a:lumMod val="50000"/>
                </a:schemeClr>
              </a:solidFill>
            </a:endParaRPr>
          </a:p>
          <a:p>
            <a:pPr lvl="1"/>
            <a:endParaRPr lang="sl-SI" sz="2000" dirty="0" smtClean="0">
              <a:solidFill>
                <a:schemeClr val="bg1">
                  <a:lumMod val="50000"/>
                </a:schemeClr>
              </a:solidFill>
            </a:endParaRPr>
          </a:p>
          <a:p>
            <a:r>
              <a:rPr lang="sl-SI" sz="2400" b="1" dirty="0" smtClean="0"/>
              <a:t>Za uspešno opravljen predmet morate zbrati ≥ 50% točk pri končni oceni</a:t>
            </a:r>
            <a:br>
              <a:rPr lang="sl-SI" sz="2400" b="1" dirty="0" smtClean="0"/>
            </a:br>
            <a:r>
              <a:rPr lang="sl-SI" sz="2400" b="1" dirty="0" smtClean="0"/>
              <a:t/>
            </a:r>
            <a:br>
              <a:rPr lang="sl-SI" sz="2400" b="1" dirty="0" smtClean="0"/>
            </a:br>
            <a:r>
              <a:rPr lang="sl-SI" sz="2400" b="1" dirty="0" smtClean="0">
                <a:solidFill>
                  <a:schemeClr val="bg1">
                    <a:lumMod val="50000"/>
                  </a:schemeClr>
                </a:solidFill>
              </a:rPr>
              <a:t>/ </a:t>
            </a:r>
            <a:r>
              <a:rPr lang="en-US" sz="2400" b="1" dirty="0" smtClean="0">
                <a:solidFill>
                  <a:schemeClr val="bg1">
                    <a:lumMod val="50000"/>
                  </a:schemeClr>
                </a:solidFill>
              </a:rPr>
              <a:t>You </a:t>
            </a:r>
            <a:r>
              <a:rPr lang="en-US" sz="2400" b="1" dirty="0">
                <a:solidFill>
                  <a:schemeClr val="bg1">
                    <a:lumMod val="50000"/>
                  </a:schemeClr>
                </a:solidFill>
              </a:rPr>
              <a:t>must </a:t>
            </a:r>
            <a:r>
              <a:rPr lang="sl-SI" sz="2400" b="1" dirty="0" smtClean="0">
                <a:solidFill>
                  <a:schemeClr val="bg1">
                    <a:lumMod val="50000"/>
                  </a:schemeClr>
                </a:solidFill>
              </a:rPr>
              <a:t>get</a:t>
            </a:r>
            <a:r>
              <a:rPr lang="en-US" sz="2400" b="1" dirty="0" smtClean="0">
                <a:solidFill>
                  <a:schemeClr val="bg1">
                    <a:lumMod val="50000"/>
                  </a:schemeClr>
                </a:solidFill>
              </a:rPr>
              <a:t> </a:t>
            </a:r>
            <a:r>
              <a:rPr lang="en-US" sz="2400" b="1" dirty="0">
                <a:solidFill>
                  <a:schemeClr val="bg1">
                    <a:lumMod val="50000"/>
                  </a:schemeClr>
                </a:solidFill>
              </a:rPr>
              <a:t>≥ 50% of points </a:t>
            </a:r>
            <a:r>
              <a:rPr lang="sl-SI" sz="2400" b="1" dirty="0" smtClean="0">
                <a:solidFill>
                  <a:schemeClr val="bg1">
                    <a:lumMod val="50000"/>
                  </a:schemeClr>
                </a:solidFill>
              </a:rPr>
              <a:t>for final grade to pass the class</a:t>
            </a:r>
            <a:endParaRPr lang="sl-SI" sz="2400" b="1" dirty="0">
              <a:solidFill>
                <a:schemeClr val="bg1">
                  <a:lumMod val="50000"/>
                </a:schemeClr>
              </a:solidFill>
            </a:endParaRPr>
          </a:p>
        </p:txBody>
      </p:sp>
    </p:spTree>
    <p:extLst>
      <p:ext uri="{BB962C8B-B14F-4D97-AF65-F5344CB8AC3E}">
        <p14:creationId xmlns:p14="http://schemas.microsoft.com/office/powerpoint/2010/main" val="4105446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l-SI"/>
          </a:p>
        </p:txBody>
      </p:sp>
      <p:sp>
        <p:nvSpPr>
          <p:cNvPr id="3" name="Text Placeholder 2"/>
          <p:cNvSpPr>
            <a:spLocks noGrp="1"/>
          </p:cNvSpPr>
          <p:nvPr>
            <p:ph type="body" idx="1"/>
          </p:nvPr>
        </p:nvSpPr>
        <p:spPr/>
        <p:txBody>
          <a:bodyPr/>
          <a:lstStyle/>
          <a:p>
            <a:endParaRPr lang="sl-SI"/>
          </a:p>
        </p:txBody>
      </p:sp>
      <p:pic>
        <p:nvPicPr>
          <p:cNvPr id="4" name="Picture 3"/>
          <p:cNvPicPr>
            <a:picLocks noChangeAspect="1"/>
          </p:cNvPicPr>
          <p:nvPr/>
        </p:nvPicPr>
        <p:blipFill rotWithShape="1">
          <a:blip r:embed="rId2"/>
          <a:srcRect b="5829"/>
          <a:stretch/>
        </p:blipFill>
        <p:spPr>
          <a:xfrm>
            <a:off x="0" y="0"/>
            <a:ext cx="12192000" cy="6458284"/>
          </a:xfrm>
          <a:prstGeom prst="rect">
            <a:avLst/>
          </a:prstGeom>
        </p:spPr>
      </p:pic>
    </p:spTree>
    <p:extLst>
      <p:ext uri="{BB962C8B-B14F-4D97-AF65-F5344CB8AC3E}">
        <p14:creationId xmlns:p14="http://schemas.microsoft.com/office/powerpoint/2010/main" val="3524297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B57A-3C8B-C342-823B-4B58CDA2AFB2}"/>
              </a:ext>
            </a:extLst>
          </p:cNvPr>
          <p:cNvSpPr>
            <a:spLocks noGrp="1"/>
          </p:cNvSpPr>
          <p:nvPr>
            <p:ph type="title"/>
          </p:nvPr>
        </p:nvSpPr>
        <p:spPr>
          <a:xfrm>
            <a:off x="834189" y="593367"/>
            <a:ext cx="10942110" cy="763500"/>
          </a:xfrm>
        </p:spPr>
        <p:txBody>
          <a:bodyPr/>
          <a:lstStyle/>
          <a:p>
            <a:r>
              <a:rPr lang="en-US" dirty="0">
                <a:solidFill>
                  <a:srgbClr val="2E75B5"/>
                </a:solidFill>
              </a:rPr>
              <a:t>ZOOM - https://</a:t>
            </a:r>
            <a:r>
              <a:rPr lang="en-US" dirty="0" err="1">
                <a:solidFill>
                  <a:srgbClr val="2E75B5"/>
                </a:solidFill>
              </a:rPr>
              <a:t>zoom.us</a:t>
            </a:r>
            <a:r>
              <a:rPr lang="en-US" dirty="0">
                <a:solidFill>
                  <a:srgbClr val="2E75B5"/>
                </a:solidFill>
              </a:rPr>
              <a:t>/</a:t>
            </a:r>
            <a:endParaRPr lang="en-GB" dirty="0"/>
          </a:p>
        </p:txBody>
      </p:sp>
      <p:sp>
        <p:nvSpPr>
          <p:cNvPr id="3" name="Text Placeholder 2">
            <a:extLst>
              <a:ext uri="{FF2B5EF4-FFF2-40B4-BE49-F238E27FC236}">
                <a16:creationId xmlns:a16="http://schemas.microsoft.com/office/drawing/2014/main" id="{254516D7-6BDE-5E4D-869C-4412077D59A1}"/>
              </a:ext>
            </a:extLst>
          </p:cNvPr>
          <p:cNvSpPr>
            <a:spLocks noGrp="1"/>
          </p:cNvSpPr>
          <p:nvPr>
            <p:ph type="body" idx="1"/>
          </p:nvPr>
        </p:nvSpPr>
        <p:spPr>
          <a:xfrm>
            <a:off x="720400" y="1536633"/>
            <a:ext cx="5333100" cy="4555200"/>
          </a:xfrm>
        </p:spPr>
        <p:txBody>
          <a:bodyPr/>
          <a:lstStyle/>
          <a:p>
            <a:pPr>
              <a:lnSpc>
                <a:spcPct val="100000"/>
              </a:lnSpc>
              <a:spcBef>
                <a:spcPts val="600"/>
              </a:spcBef>
            </a:pPr>
            <a:r>
              <a:rPr lang="en-GB" sz="2000" dirty="0" err="1"/>
              <a:t>Vsi</a:t>
            </a:r>
            <a:r>
              <a:rPr lang="en-GB" sz="2000" dirty="0"/>
              <a:t> </a:t>
            </a:r>
            <a:r>
              <a:rPr lang="en-GB" sz="2000" dirty="0" err="1"/>
              <a:t>študenti</a:t>
            </a:r>
            <a:r>
              <a:rPr lang="en-GB" sz="2000" dirty="0"/>
              <a:t> </a:t>
            </a:r>
            <a:r>
              <a:rPr lang="en-GB" sz="2000" dirty="0" err="1"/>
              <a:t>imate</a:t>
            </a:r>
            <a:r>
              <a:rPr lang="en-GB" sz="2000" dirty="0"/>
              <a:t> </a:t>
            </a:r>
            <a:r>
              <a:rPr lang="en-GB" sz="2000" dirty="0" err="1"/>
              <a:t>na</a:t>
            </a:r>
            <a:r>
              <a:rPr lang="en-GB" sz="2000" dirty="0"/>
              <a:t> </a:t>
            </a:r>
            <a:r>
              <a:rPr lang="en-GB" sz="2000" dirty="0" err="1"/>
              <a:t>voljo</a:t>
            </a:r>
            <a:r>
              <a:rPr lang="en-GB" sz="2000" dirty="0"/>
              <a:t> </a:t>
            </a:r>
            <a:r>
              <a:rPr lang="en-GB" sz="2000" dirty="0" err="1"/>
              <a:t>polno</a:t>
            </a:r>
            <a:r>
              <a:rPr lang="en-GB" sz="2000" dirty="0"/>
              <a:t> licence Zoom, </a:t>
            </a:r>
            <a:r>
              <a:rPr lang="en-GB" sz="2000" dirty="0" err="1"/>
              <a:t>če</a:t>
            </a:r>
            <a:r>
              <a:rPr lang="en-GB" sz="2000" dirty="0"/>
              <a:t> se </a:t>
            </a:r>
            <a:r>
              <a:rPr lang="en-GB" sz="2000" dirty="0" err="1"/>
              <a:t>prijavite</a:t>
            </a:r>
            <a:r>
              <a:rPr lang="en-GB" sz="2000" dirty="0"/>
              <a:t> z </a:t>
            </a:r>
            <a:r>
              <a:rPr lang="en-GB" sz="2000" dirty="0" err="1"/>
              <a:t>univerzitetnim</a:t>
            </a:r>
            <a:r>
              <a:rPr lang="en-GB" sz="2000" dirty="0"/>
              <a:t> e-</a:t>
            </a:r>
            <a:r>
              <a:rPr lang="en-GB" sz="2000" dirty="0" err="1"/>
              <a:t>naslovom</a:t>
            </a:r>
            <a:r>
              <a:rPr lang="en-GB" sz="2000" dirty="0"/>
              <a:t>.</a:t>
            </a:r>
          </a:p>
          <a:p>
            <a:pPr>
              <a:lnSpc>
                <a:spcPct val="100000"/>
              </a:lnSpc>
              <a:spcBef>
                <a:spcPts val="600"/>
              </a:spcBef>
            </a:pPr>
            <a:r>
              <a:rPr lang="en-GB" sz="2000" dirty="0" err="1"/>
              <a:t>Prednosti</a:t>
            </a:r>
            <a:r>
              <a:rPr lang="en-GB" sz="2000" dirty="0"/>
              <a:t>:</a:t>
            </a:r>
          </a:p>
          <a:p>
            <a:pPr lvl="1">
              <a:lnSpc>
                <a:spcPct val="100000"/>
              </a:lnSpc>
              <a:spcBef>
                <a:spcPts val="600"/>
              </a:spcBef>
            </a:pPr>
            <a:r>
              <a:rPr lang="sl-SI" sz="2000" dirty="0"/>
              <a:t>Študenti, ki so prijavljeni z univerzitetno e-naslovom, lahko preskočijo čakalnico, če je spletna učilnica tako nastavljena.</a:t>
            </a:r>
          </a:p>
          <a:p>
            <a:pPr lvl="1">
              <a:lnSpc>
                <a:spcPct val="100000"/>
              </a:lnSpc>
              <a:spcBef>
                <a:spcPts val="600"/>
              </a:spcBef>
            </a:pPr>
            <a:r>
              <a:rPr lang="sl-SI" sz="2000" dirty="0"/>
              <a:t>Študenti lahko gostite sestanke brez 40 minutne omejitve, če želite imeti spletne video pogovore z vrstniki, prijatelji, družino…</a:t>
            </a:r>
            <a:endParaRPr lang="en-GB" sz="2000" dirty="0"/>
          </a:p>
          <a:p>
            <a:pPr>
              <a:lnSpc>
                <a:spcPct val="100000"/>
              </a:lnSpc>
              <a:spcBef>
                <a:spcPts val="600"/>
              </a:spcBef>
            </a:pPr>
            <a:endParaRPr lang="en-GB" sz="2000" dirty="0"/>
          </a:p>
        </p:txBody>
      </p:sp>
      <p:sp>
        <p:nvSpPr>
          <p:cNvPr id="4" name="Text Placeholder 3">
            <a:extLst>
              <a:ext uri="{FF2B5EF4-FFF2-40B4-BE49-F238E27FC236}">
                <a16:creationId xmlns:a16="http://schemas.microsoft.com/office/drawing/2014/main" id="{338A7EFF-8050-664A-BD4E-6635CE9CA179}"/>
              </a:ext>
            </a:extLst>
          </p:cNvPr>
          <p:cNvSpPr>
            <a:spLocks noGrp="1"/>
          </p:cNvSpPr>
          <p:nvPr>
            <p:ph type="body" idx="2"/>
          </p:nvPr>
        </p:nvSpPr>
        <p:spPr>
          <a:xfrm>
            <a:off x="6379031" y="1552675"/>
            <a:ext cx="5042947" cy="4555200"/>
          </a:xfrm>
        </p:spPr>
        <p:txBody>
          <a:bodyPr/>
          <a:lstStyle/>
          <a:p>
            <a:pPr>
              <a:lnSpc>
                <a:spcPct val="100000"/>
              </a:lnSpc>
              <a:spcBef>
                <a:spcPts val="600"/>
              </a:spcBef>
            </a:pPr>
            <a:r>
              <a:rPr lang="en-GB" sz="2000" dirty="0">
                <a:solidFill>
                  <a:schemeClr val="bg1">
                    <a:lumMod val="50000"/>
                  </a:schemeClr>
                </a:solidFill>
              </a:rPr>
              <a:t>All students have a full Zoom licence if you sign in with your university email address.</a:t>
            </a:r>
          </a:p>
          <a:p>
            <a:pPr>
              <a:lnSpc>
                <a:spcPct val="100000"/>
              </a:lnSpc>
              <a:spcBef>
                <a:spcPts val="600"/>
              </a:spcBef>
            </a:pPr>
            <a:r>
              <a:rPr lang="en-GB" sz="2000" dirty="0">
                <a:solidFill>
                  <a:schemeClr val="bg1">
                    <a:lumMod val="50000"/>
                  </a:schemeClr>
                </a:solidFill>
              </a:rPr>
              <a:t>Advantages:</a:t>
            </a:r>
          </a:p>
          <a:p>
            <a:pPr lvl="1">
              <a:lnSpc>
                <a:spcPct val="100000"/>
              </a:lnSpc>
              <a:spcBef>
                <a:spcPts val="600"/>
              </a:spcBef>
            </a:pPr>
            <a:r>
              <a:rPr lang="en-GB" sz="2000" dirty="0">
                <a:solidFill>
                  <a:schemeClr val="bg1">
                    <a:lumMod val="50000"/>
                  </a:schemeClr>
                </a:solidFill>
              </a:rPr>
              <a:t>Students who are signed in with university email can skip the Waiting Room if the online classroom is set this way.</a:t>
            </a:r>
          </a:p>
          <a:p>
            <a:pPr lvl="1">
              <a:lnSpc>
                <a:spcPct val="100000"/>
              </a:lnSpc>
              <a:spcBef>
                <a:spcPts val="600"/>
              </a:spcBef>
            </a:pPr>
            <a:r>
              <a:rPr lang="en-GB" sz="2000" dirty="0">
                <a:solidFill>
                  <a:schemeClr val="bg1">
                    <a:lumMod val="50000"/>
                  </a:schemeClr>
                </a:solidFill>
              </a:rPr>
              <a:t>Host a meeting without 40 minutes limit to have online video sessions with your peers, friends, family …</a:t>
            </a:r>
          </a:p>
        </p:txBody>
      </p:sp>
    </p:spTree>
    <p:extLst>
      <p:ext uri="{BB962C8B-B14F-4D97-AF65-F5344CB8AC3E}">
        <p14:creationId xmlns:p14="http://schemas.microsoft.com/office/powerpoint/2010/main" val="207839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Kolokviji </a:t>
            </a:r>
            <a:r>
              <a:rPr lang="sl-SI" dirty="0" smtClean="0">
                <a:solidFill>
                  <a:schemeClr val="accent1">
                    <a:lumMod val="60000"/>
                    <a:lumOff val="40000"/>
                  </a:schemeClr>
                </a:solidFill>
              </a:rPr>
              <a:t>/ Midterms</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200" y="1690688"/>
            <a:ext cx="10515600" cy="5004401"/>
          </a:xfrm>
        </p:spPr>
        <p:txBody>
          <a:bodyPr>
            <a:normAutofit/>
          </a:bodyPr>
          <a:lstStyle/>
          <a:p>
            <a:r>
              <a:rPr lang="sl-SI" sz="2400" b="1" dirty="0" smtClean="0">
                <a:solidFill>
                  <a:schemeClr val="tx1"/>
                </a:solidFill>
              </a:rPr>
              <a:t>1. kolokvij: </a:t>
            </a:r>
            <a:r>
              <a:rPr lang="sl-SI" sz="2400" b="1" dirty="0" smtClean="0">
                <a:solidFill>
                  <a:schemeClr val="bg1">
                    <a:lumMod val="50000"/>
                  </a:schemeClr>
                </a:solidFill>
              </a:rPr>
              <a:t>/ 1st Midterm:</a:t>
            </a:r>
            <a:br>
              <a:rPr lang="sl-SI" sz="2400" b="1" dirty="0" smtClean="0">
                <a:solidFill>
                  <a:schemeClr val="bg1">
                    <a:lumMod val="50000"/>
                  </a:schemeClr>
                </a:solidFill>
              </a:rPr>
            </a:br>
            <a:r>
              <a:rPr lang="sl-SI" sz="2400" b="1" dirty="0" smtClean="0">
                <a:solidFill>
                  <a:schemeClr val="tx1"/>
                </a:solidFill>
              </a:rPr>
              <a:t/>
            </a:r>
            <a:br>
              <a:rPr lang="sl-SI" sz="2400" b="1" dirty="0" smtClean="0">
                <a:solidFill>
                  <a:schemeClr val="tx1"/>
                </a:solidFill>
              </a:rPr>
            </a:br>
            <a:r>
              <a:rPr lang="sl-SI" sz="2400" dirty="0" smtClean="0">
                <a:solidFill>
                  <a:schemeClr val="tx1"/>
                </a:solidFill>
              </a:rPr>
              <a:t>Ponedeljek, 15. 11. 2021 </a:t>
            </a:r>
            <a:r>
              <a:rPr lang="sl-SI" sz="2400" dirty="0" smtClean="0">
                <a:solidFill>
                  <a:schemeClr val="bg1">
                    <a:lumMod val="50000"/>
                  </a:schemeClr>
                </a:solidFill>
              </a:rPr>
              <a:t>/ Monday, 15 November 2021</a:t>
            </a:r>
            <a:endParaRPr lang="sl-SI" sz="2400" dirty="0">
              <a:solidFill>
                <a:schemeClr val="bg1">
                  <a:lumMod val="50000"/>
                </a:schemeClr>
              </a:solidFill>
            </a:endParaRPr>
          </a:p>
          <a:p>
            <a:endParaRPr lang="sl-SI" sz="2400" b="1" dirty="0" smtClean="0">
              <a:solidFill>
                <a:schemeClr val="tx1"/>
              </a:solidFill>
            </a:endParaRPr>
          </a:p>
          <a:p>
            <a:r>
              <a:rPr lang="sl-SI" sz="2400" b="1" dirty="0" smtClean="0">
                <a:solidFill>
                  <a:schemeClr val="tx1"/>
                </a:solidFill>
              </a:rPr>
              <a:t>2. kolokvij:</a:t>
            </a:r>
            <a:r>
              <a:rPr lang="sl-SI" sz="2400" b="1" dirty="0" smtClean="0">
                <a:solidFill>
                  <a:schemeClr val="bg1">
                    <a:lumMod val="50000"/>
                  </a:schemeClr>
                </a:solidFill>
              </a:rPr>
              <a:t> / 2nd Midterm:</a:t>
            </a:r>
            <a:r>
              <a:rPr lang="sl-SI" sz="2400" b="1" dirty="0" smtClean="0">
                <a:solidFill>
                  <a:schemeClr val="tx1"/>
                </a:solidFill>
              </a:rPr>
              <a:t/>
            </a:r>
            <a:br>
              <a:rPr lang="sl-SI" sz="2400" b="1" dirty="0" smtClean="0">
                <a:solidFill>
                  <a:schemeClr val="tx1"/>
                </a:solidFill>
              </a:rPr>
            </a:br>
            <a:r>
              <a:rPr lang="sl-SI" sz="2400" b="1" dirty="0">
                <a:solidFill>
                  <a:schemeClr val="tx1"/>
                </a:solidFill>
              </a:rPr>
              <a:t/>
            </a:r>
            <a:br>
              <a:rPr lang="sl-SI" sz="2400" b="1" dirty="0">
                <a:solidFill>
                  <a:schemeClr val="tx1"/>
                </a:solidFill>
              </a:rPr>
            </a:br>
            <a:r>
              <a:rPr lang="sl-SI" sz="2400" dirty="0" smtClean="0">
                <a:solidFill>
                  <a:schemeClr val="tx1"/>
                </a:solidFill>
              </a:rPr>
              <a:t>Ponedeljek, 17. 1. 2022 </a:t>
            </a:r>
            <a:r>
              <a:rPr lang="sl-SI" sz="2400" dirty="0" smtClean="0">
                <a:solidFill>
                  <a:schemeClr val="bg1">
                    <a:lumMod val="50000"/>
                  </a:schemeClr>
                </a:solidFill>
              </a:rPr>
              <a:t>/ Monday, 17 January 2022</a:t>
            </a:r>
          </a:p>
        </p:txBody>
      </p:sp>
    </p:spTree>
    <p:extLst>
      <p:ext uri="{BB962C8B-B14F-4D97-AF65-F5344CB8AC3E}">
        <p14:creationId xmlns:p14="http://schemas.microsoft.com/office/powerpoint/2010/main" val="3939333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200" y="1690688"/>
            <a:ext cx="10515600" cy="5004401"/>
          </a:xfrm>
        </p:spPr>
        <p:txBody>
          <a:bodyPr>
            <a:normAutofit/>
          </a:bodyPr>
          <a:lstStyle/>
          <a:p>
            <a:pPr marL="114300" indent="0">
              <a:buNone/>
            </a:pPr>
            <a:r>
              <a:rPr lang="sl-SI" sz="2400" b="1" dirty="0" smtClean="0">
                <a:solidFill>
                  <a:schemeClr val="tx1"/>
                </a:solidFill>
              </a:rPr>
              <a:t>Kako komuniciramo preko e-maila? </a:t>
            </a:r>
            <a:r>
              <a:rPr lang="sl-SI" sz="2400" b="1" dirty="0" smtClean="0">
                <a:solidFill>
                  <a:schemeClr val="bg1">
                    <a:lumMod val="50000"/>
                  </a:schemeClr>
                </a:solidFill>
              </a:rPr>
              <a:t>/ How to communicate via e-mail?</a:t>
            </a:r>
          </a:p>
          <a:p>
            <a:pPr marL="571500" indent="-457200">
              <a:buFont typeface="+mj-lt"/>
              <a:buAutoNum type="arabicPeriod"/>
            </a:pPr>
            <a:r>
              <a:rPr lang="sl-SI" sz="2400" dirty="0" smtClean="0">
                <a:solidFill>
                  <a:schemeClr val="tx1"/>
                </a:solidFill>
              </a:rPr>
              <a:t>VEDNO uporabljajte uradni študentski e-mail naslov </a:t>
            </a:r>
            <a:r>
              <a:rPr lang="sl-SI" sz="2400" dirty="0" smtClean="0">
                <a:solidFill>
                  <a:schemeClr val="bg1">
                    <a:lumMod val="50000"/>
                  </a:schemeClr>
                </a:solidFill>
              </a:rPr>
              <a:t>/ ALWAYS use official student e-mail address</a:t>
            </a:r>
          </a:p>
          <a:p>
            <a:pPr marL="571500" indent="-457200">
              <a:buFont typeface="+mj-lt"/>
              <a:buAutoNum type="arabicPeriod"/>
            </a:pPr>
            <a:r>
              <a:rPr lang="sl-SI" sz="2400" dirty="0" smtClean="0">
                <a:solidFill>
                  <a:schemeClr val="tx1"/>
                </a:solidFill>
              </a:rPr>
              <a:t>Ne uporabljajte slenga!</a:t>
            </a:r>
            <a:r>
              <a:rPr lang="sl-SI" sz="2400" dirty="0" smtClean="0">
                <a:solidFill>
                  <a:schemeClr val="bg1">
                    <a:lumMod val="50000"/>
                  </a:schemeClr>
                </a:solidFill>
              </a:rPr>
              <a:t> / Do not use slang!</a:t>
            </a:r>
          </a:p>
          <a:p>
            <a:pPr marL="571500" indent="-457200">
              <a:buFont typeface="+mj-lt"/>
              <a:buAutoNum type="arabicPeriod"/>
            </a:pPr>
            <a:r>
              <a:rPr lang="sl-SI" sz="2400" dirty="0" smtClean="0">
                <a:solidFill>
                  <a:schemeClr val="tx1"/>
                </a:solidFill>
              </a:rPr>
              <a:t>Zaposlene naslovite z njihovim polnim imenom oz. vsaj s priimkom, npr.:</a:t>
            </a:r>
            <a:br>
              <a:rPr lang="sl-SI" sz="2400" dirty="0" smtClean="0">
                <a:solidFill>
                  <a:schemeClr val="tx1"/>
                </a:solidFill>
              </a:rPr>
            </a:br>
            <a:r>
              <a:rPr lang="sl-SI" sz="2400" i="1" dirty="0" smtClean="0">
                <a:solidFill>
                  <a:schemeClr val="tx1"/>
                </a:solidFill>
              </a:rPr>
              <a:t>Spoštovani profesor Branko Kavšek; Spoštovana doc. Groznik;</a:t>
            </a:r>
            <a:br>
              <a:rPr lang="sl-SI" sz="2400" i="1" dirty="0" smtClean="0">
                <a:solidFill>
                  <a:schemeClr val="tx1"/>
                </a:solidFill>
              </a:rPr>
            </a:br>
            <a:r>
              <a:rPr lang="sl-SI" sz="2400" dirty="0" smtClean="0">
                <a:solidFill>
                  <a:schemeClr val="bg1">
                    <a:lumMod val="50000"/>
                  </a:schemeClr>
                </a:solidFill>
              </a:rPr>
              <a:t>A</a:t>
            </a:r>
            <a:r>
              <a:rPr lang="en-US" sz="2400" dirty="0" err="1" smtClean="0">
                <a:solidFill>
                  <a:schemeClr val="bg1">
                    <a:lumMod val="50000"/>
                  </a:schemeClr>
                </a:solidFill>
              </a:rPr>
              <a:t>ddress</a:t>
            </a:r>
            <a:r>
              <a:rPr lang="sl-SI" sz="2400" dirty="0" smtClean="0">
                <a:solidFill>
                  <a:schemeClr val="bg1">
                    <a:lumMod val="50000"/>
                  </a:schemeClr>
                </a:solidFill>
              </a:rPr>
              <a:t> the employees</a:t>
            </a:r>
            <a:r>
              <a:rPr lang="en-US" sz="2400" dirty="0" smtClean="0">
                <a:solidFill>
                  <a:schemeClr val="bg1">
                    <a:lumMod val="50000"/>
                  </a:schemeClr>
                </a:solidFill>
              </a:rPr>
              <a:t> </a:t>
            </a:r>
            <a:r>
              <a:rPr lang="en-US" sz="2400" dirty="0">
                <a:solidFill>
                  <a:schemeClr val="bg1">
                    <a:lumMod val="50000"/>
                  </a:schemeClr>
                </a:solidFill>
              </a:rPr>
              <a:t>with their full names </a:t>
            </a:r>
            <a:r>
              <a:rPr lang="en-US" sz="2400" dirty="0" smtClean="0">
                <a:solidFill>
                  <a:schemeClr val="bg1">
                    <a:lumMod val="50000"/>
                  </a:schemeClr>
                </a:solidFill>
              </a:rPr>
              <a:t>or </a:t>
            </a:r>
            <a:r>
              <a:rPr lang="en-US" sz="2400" dirty="0">
                <a:solidFill>
                  <a:schemeClr val="bg1">
                    <a:lumMod val="50000"/>
                  </a:schemeClr>
                </a:solidFill>
              </a:rPr>
              <a:t>at least with </a:t>
            </a:r>
            <a:r>
              <a:rPr lang="sl-SI" sz="2400" dirty="0" smtClean="0">
                <a:solidFill>
                  <a:schemeClr val="bg1">
                    <a:lumMod val="50000"/>
                  </a:schemeClr>
                </a:solidFill>
              </a:rPr>
              <a:t>their</a:t>
            </a:r>
            <a:r>
              <a:rPr lang="en-US" sz="2400" dirty="0" smtClean="0">
                <a:solidFill>
                  <a:schemeClr val="bg1">
                    <a:lumMod val="50000"/>
                  </a:schemeClr>
                </a:solidFill>
              </a:rPr>
              <a:t> </a:t>
            </a:r>
            <a:r>
              <a:rPr lang="en-US" sz="2400" dirty="0">
                <a:solidFill>
                  <a:schemeClr val="bg1">
                    <a:lumMod val="50000"/>
                  </a:schemeClr>
                </a:solidFill>
              </a:rPr>
              <a:t>surname, </a:t>
            </a:r>
            <a:r>
              <a:rPr lang="en-US" sz="2400" dirty="0" err="1">
                <a:solidFill>
                  <a:schemeClr val="bg1">
                    <a:lumMod val="50000"/>
                  </a:schemeClr>
                </a:solidFill>
              </a:rPr>
              <a:t>eg</a:t>
            </a:r>
            <a:r>
              <a:rPr lang="en-US" sz="2400" dirty="0">
                <a:solidFill>
                  <a:schemeClr val="bg1">
                    <a:lumMod val="50000"/>
                  </a:schemeClr>
                </a:solidFill>
              </a:rPr>
              <a:t>: </a:t>
            </a:r>
            <a:r>
              <a:rPr lang="en-US" sz="2400" i="1" dirty="0">
                <a:solidFill>
                  <a:schemeClr val="bg1">
                    <a:lumMod val="50000"/>
                  </a:schemeClr>
                </a:solidFill>
              </a:rPr>
              <a:t>Dear Professor </a:t>
            </a:r>
            <a:r>
              <a:rPr lang="en-US" sz="2400" i="1" dirty="0" err="1">
                <a:solidFill>
                  <a:schemeClr val="bg1">
                    <a:lumMod val="50000"/>
                  </a:schemeClr>
                </a:solidFill>
              </a:rPr>
              <a:t>Branko</a:t>
            </a:r>
            <a:r>
              <a:rPr lang="en-US" sz="2400" i="1" dirty="0">
                <a:solidFill>
                  <a:schemeClr val="bg1">
                    <a:lumMod val="50000"/>
                  </a:schemeClr>
                </a:solidFill>
              </a:rPr>
              <a:t> </a:t>
            </a:r>
            <a:r>
              <a:rPr lang="en-US" sz="2400" i="1" dirty="0" err="1">
                <a:solidFill>
                  <a:schemeClr val="bg1">
                    <a:lumMod val="50000"/>
                  </a:schemeClr>
                </a:solidFill>
              </a:rPr>
              <a:t>Kavšek</a:t>
            </a:r>
            <a:r>
              <a:rPr lang="en-US" sz="2400" i="1" dirty="0">
                <a:solidFill>
                  <a:schemeClr val="bg1">
                    <a:lumMod val="50000"/>
                  </a:schemeClr>
                </a:solidFill>
              </a:rPr>
              <a:t>; Dear doc. </a:t>
            </a:r>
            <a:r>
              <a:rPr lang="sl-SI" sz="2400" i="1" dirty="0" smtClean="0">
                <a:solidFill>
                  <a:schemeClr val="bg1">
                    <a:lumMod val="50000"/>
                  </a:schemeClr>
                </a:solidFill>
              </a:rPr>
              <a:t>Groznik</a:t>
            </a:r>
            <a:r>
              <a:rPr lang="en-US" sz="2400" i="1" dirty="0" smtClean="0">
                <a:solidFill>
                  <a:schemeClr val="bg1">
                    <a:lumMod val="50000"/>
                  </a:schemeClr>
                </a:solidFill>
              </a:rPr>
              <a:t>;</a:t>
            </a:r>
            <a:endParaRPr lang="sl-SI" sz="2400" i="1" dirty="0" smtClean="0">
              <a:solidFill>
                <a:schemeClr val="bg1">
                  <a:lumMod val="50000"/>
                </a:schemeClr>
              </a:solidFill>
            </a:endParaRPr>
          </a:p>
          <a:p>
            <a:pPr marL="571500" indent="-457200">
              <a:buFont typeface="+mj-lt"/>
              <a:buAutoNum type="arabicPeriod"/>
            </a:pPr>
            <a:r>
              <a:rPr lang="sl-SI" sz="2400" dirty="0" smtClean="0">
                <a:solidFill>
                  <a:schemeClr val="tx1"/>
                </a:solidFill>
              </a:rPr>
              <a:t>Zaposlenih NE tikate! </a:t>
            </a:r>
          </a:p>
          <a:p>
            <a:pPr marL="571500" indent="-457200">
              <a:buFont typeface="+mj-lt"/>
              <a:buAutoNum type="arabicPeriod"/>
            </a:pPr>
            <a:r>
              <a:rPr lang="sl-SI" sz="2400" dirty="0" smtClean="0">
                <a:solidFill>
                  <a:schemeClr val="tx1"/>
                </a:solidFill>
              </a:rPr>
              <a:t>Nevtralen odnos </a:t>
            </a:r>
            <a:r>
              <a:rPr lang="sl-SI" sz="2400" dirty="0" smtClean="0">
                <a:solidFill>
                  <a:schemeClr val="bg1">
                    <a:lumMod val="50000"/>
                  </a:schemeClr>
                </a:solidFill>
              </a:rPr>
              <a:t>/ Neutral attitude</a:t>
            </a:r>
          </a:p>
        </p:txBody>
      </p:sp>
    </p:spTree>
    <p:extLst>
      <p:ext uri="{BB962C8B-B14F-4D97-AF65-F5344CB8AC3E}">
        <p14:creationId xmlns:p14="http://schemas.microsoft.com/office/powerpoint/2010/main" val="3421083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solidFill>
                  <a:schemeClr val="accent1">
                    <a:lumMod val="75000"/>
                  </a:schemeClr>
                </a:solidFill>
              </a:rPr>
              <a:t>Komunikacija z zaposlenimi na fakulteti </a:t>
            </a:r>
            <a:br>
              <a:rPr lang="sl-SI" dirty="0" smtClean="0">
                <a:solidFill>
                  <a:schemeClr val="accent1">
                    <a:lumMod val="75000"/>
                  </a:schemeClr>
                </a:solidFill>
              </a:rPr>
            </a:br>
            <a:r>
              <a:rPr lang="sl-SI" dirty="0" smtClean="0">
                <a:solidFill>
                  <a:schemeClr val="accent1">
                    <a:lumMod val="60000"/>
                    <a:lumOff val="40000"/>
                  </a:schemeClr>
                </a:solidFill>
              </a:rPr>
              <a:t>/ Communication with the faculty staff </a:t>
            </a:r>
            <a:endParaRPr lang="sl-SI" dirty="0">
              <a:solidFill>
                <a:schemeClr val="accent1">
                  <a:lumMod val="60000"/>
                  <a:lumOff val="40000"/>
                </a:schemeClr>
              </a:solidFill>
            </a:endParaRPr>
          </a:p>
        </p:txBody>
      </p:sp>
      <p:sp>
        <p:nvSpPr>
          <p:cNvPr id="3" name="Content Placeholder 2"/>
          <p:cNvSpPr>
            <a:spLocks noGrp="1"/>
          </p:cNvSpPr>
          <p:nvPr>
            <p:ph idx="1"/>
          </p:nvPr>
        </p:nvSpPr>
        <p:spPr>
          <a:xfrm>
            <a:off x="838199" y="1690688"/>
            <a:ext cx="10954407" cy="5004401"/>
          </a:xfrm>
        </p:spPr>
        <p:txBody>
          <a:bodyPr>
            <a:normAutofit/>
          </a:bodyPr>
          <a:lstStyle/>
          <a:p>
            <a:pPr marL="114300" indent="0">
              <a:buNone/>
            </a:pPr>
            <a:r>
              <a:rPr lang="sl-SI" sz="2400" b="1" dirty="0" smtClean="0">
                <a:solidFill>
                  <a:schemeClr val="tx1"/>
                </a:solidFill>
              </a:rPr>
              <a:t>Kako komuniciramo preko e-maila? </a:t>
            </a:r>
            <a:r>
              <a:rPr lang="sl-SI" sz="2400" b="1" dirty="0" smtClean="0">
                <a:solidFill>
                  <a:schemeClr val="bg1">
                    <a:lumMod val="50000"/>
                  </a:schemeClr>
                </a:solidFill>
              </a:rPr>
              <a:t>/ How to communicate via e-mail?</a:t>
            </a:r>
          </a:p>
          <a:p>
            <a:pPr marL="114300" indent="0">
              <a:buNone/>
            </a:pPr>
            <a:r>
              <a:rPr lang="sl-SI" sz="2000" dirty="0" smtClean="0">
                <a:solidFill>
                  <a:schemeClr val="tx1"/>
                </a:solidFill>
              </a:rPr>
              <a:t>6.</a:t>
            </a:r>
            <a:r>
              <a:rPr lang="sl-SI" sz="2400" dirty="0" smtClean="0">
                <a:solidFill>
                  <a:schemeClr val="tx1"/>
                </a:solidFill>
              </a:rPr>
              <a:t>   Struktura sporočila </a:t>
            </a:r>
            <a:r>
              <a:rPr lang="sl-SI" sz="2400" dirty="0" smtClean="0">
                <a:solidFill>
                  <a:schemeClr val="bg1">
                    <a:lumMod val="50000"/>
                  </a:schemeClr>
                </a:solidFill>
              </a:rPr>
              <a:t>/ Structure </a:t>
            </a:r>
          </a:p>
          <a:p>
            <a:pPr lvl="1"/>
            <a:r>
              <a:rPr lang="sl-SI" sz="2000" dirty="0" smtClean="0">
                <a:solidFill>
                  <a:schemeClr val="tx1"/>
                </a:solidFill>
              </a:rPr>
              <a:t>Jasna tema</a:t>
            </a:r>
            <a:r>
              <a:rPr lang="sl-SI" sz="2000" dirty="0" smtClean="0">
                <a:solidFill>
                  <a:schemeClr val="bg1">
                    <a:lumMod val="50000"/>
                  </a:schemeClr>
                </a:solidFill>
              </a:rPr>
              <a:t> / Clear subject</a:t>
            </a:r>
          </a:p>
          <a:p>
            <a:pPr lvl="1"/>
            <a:r>
              <a:rPr lang="sl-SI" sz="2000" dirty="0" smtClean="0">
                <a:solidFill>
                  <a:schemeClr val="tx1"/>
                </a:solidFill>
              </a:rPr>
              <a:t>Vljuden pozdrav</a:t>
            </a:r>
            <a:r>
              <a:rPr lang="sl-SI" sz="2000" dirty="0" smtClean="0">
                <a:solidFill>
                  <a:schemeClr val="bg1">
                    <a:lumMod val="50000"/>
                  </a:schemeClr>
                </a:solidFill>
              </a:rPr>
              <a:t> / Polite greeting</a:t>
            </a:r>
          </a:p>
          <a:p>
            <a:pPr lvl="1"/>
            <a:r>
              <a:rPr lang="sl-SI" sz="2000" dirty="0" smtClean="0">
                <a:solidFill>
                  <a:schemeClr val="tx1"/>
                </a:solidFill>
              </a:rPr>
              <a:t>Predstavite se </a:t>
            </a:r>
            <a:r>
              <a:rPr lang="sl-SI" sz="2000" dirty="0" smtClean="0">
                <a:solidFill>
                  <a:schemeClr val="bg1">
                    <a:lumMod val="50000"/>
                  </a:schemeClr>
                </a:solidFill>
              </a:rPr>
              <a:t>/ Introduce yourself</a:t>
            </a:r>
          </a:p>
          <a:p>
            <a:pPr lvl="1"/>
            <a:r>
              <a:rPr lang="sl-SI" sz="2000" dirty="0" smtClean="0">
                <a:solidFill>
                  <a:schemeClr val="tx1"/>
                </a:solidFill>
              </a:rPr>
              <a:t>Opis težave </a:t>
            </a:r>
            <a:r>
              <a:rPr lang="sl-SI" sz="2000" dirty="0" smtClean="0">
                <a:solidFill>
                  <a:schemeClr val="bg1">
                    <a:lumMod val="50000"/>
                  </a:schemeClr>
                </a:solidFill>
              </a:rPr>
              <a:t>/ Description of the issue</a:t>
            </a:r>
          </a:p>
          <a:p>
            <a:pPr lvl="1"/>
            <a:r>
              <a:rPr lang="sl-SI" sz="2000" dirty="0" smtClean="0">
                <a:solidFill>
                  <a:schemeClr val="tx1"/>
                </a:solidFill>
              </a:rPr>
              <a:t>Kaj ste do sedaj naredili za razrešitev težave </a:t>
            </a:r>
            <a:r>
              <a:rPr lang="sl-SI" sz="2000" dirty="0" smtClean="0">
                <a:solidFill>
                  <a:schemeClr val="bg1">
                    <a:lumMod val="50000"/>
                  </a:schemeClr>
                </a:solidFill>
              </a:rPr>
              <a:t>/ What have you done by now to address the issue</a:t>
            </a:r>
          </a:p>
          <a:p>
            <a:pPr lvl="1"/>
            <a:r>
              <a:rPr lang="sl-SI" sz="2000" dirty="0" smtClean="0">
                <a:solidFill>
                  <a:schemeClr val="tx1"/>
                </a:solidFill>
              </a:rPr>
              <a:t>Kako vam lahko pomagam </a:t>
            </a:r>
            <a:r>
              <a:rPr lang="sl-SI" sz="2000" dirty="0" smtClean="0">
                <a:solidFill>
                  <a:schemeClr val="bg1">
                    <a:lumMod val="50000"/>
                  </a:schemeClr>
                </a:solidFill>
              </a:rPr>
              <a:t>/ How can I help</a:t>
            </a:r>
          </a:p>
          <a:p>
            <a:pPr lvl="1"/>
            <a:r>
              <a:rPr lang="sl-SI" sz="2000" dirty="0" smtClean="0">
                <a:solidFill>
                  <a:schemeClr val="tx1"/>
                </a:solidFill>
              </a:rPr>
              <a:t>Zaključek</a:t>
            </a:r>
            <a:r>
              <a:rPr lang="sl-SI" sz="2000" dirty="0" smtClean="0">
                <a:solidFill>
                  <a:schemeClr val="bg1">
                    <a:lumMod val="50000"/>
                  </a:schemeClr>
                </a:solidFill>
              </a:rPr>
              <a:t> / Wrap up</a:t>
            </a:r>
          </a:p>
          <a:p>
            <a:pPr lvl="1"/>
            <a:r>
              <a:rPr lang="sl-SI" sz="2000" dirty="0" smtClean="0">
                <a:solidFill>
                  <a:schemeClr val="tx1"/>
                </a:solidFill>
              </a:rPr>
              <a:t>Podpis</a:t>
            </a:r>
            <a:r>
              <a:rPr lang="sl-SI" sz="2000" dirty="0" smtClean="0">
                <a:solidFill>
                  <a:schemeClr val="bg1">
                    <a:lumMod val="50000"/>
                  </a:schemeClr>
                </a:solidFill>
              </a:rPr>
              <a:t> / Signature</a:t>
            </a:r>
          </a:p>
        </p:txBody>
      </p:sp>
    </p:spTree>
    <p:extLst>
      <p:ext uri="{BB962C8B-B14F-4D97-AF65-F5344CB8AC3E}">
        <p14:creationId xmlns:p14="http://schemas.microsoft.com/office/powerpoint/2010/main" val="136231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887</TotalTime>
  <Words>1990</Words>
  <Application>Microsoft Office PowerPoint</Application>
  <PresentationFormat>Widescreen</PresentationFormat>
  <Paragraphs>328</Paragraphs>
  <Slides>61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Quattrocento Sans</vt:lpstr>
      <vt:lpstr>Arial</vt:lpstr>
      <vt:lpstr>Courier New</vt:lpstr>
      <vt:lpstr>Calibri</vt:lpstr>
      <vt:lpstr>Consolas</vt:lpstr>
      <vt:lpstr>Office Theme</vt:lpstr>
      <vt:lpstr>Računalniški praktikum I – IKT storitve  Computer Practicum I – ICT Services</vt:lpstr>
      <vt:lpstr>Računalniški praktikum I </vt:lpstr>
      <vt:lpstr>Splošne informacije / General Information </vt:lpstr>
      <vt:lpstr>O predmetu / About</vt:lpstr>
      <vt:lpstr>O predmetu / About</vt:lpstr>
      <vt:lpstr>O predmetu / About</vt:lpstr>
      <vt:lpstr>Kolokviji / Midterms</vt:lpstr>
      <vt:lpstr>Komunikacija z zaposlenimi na fakulteti  / Communication with the faculty staff </vt:lpstr>
      <vt:lpstr>Komunikacija z zaposlenimi na fakulteti  / Communication with the faculty staff </vt:lpstr>
      <vt:lpstr>Komunikacija z zaposlenimi na fakulteti  / Communication with the faculty staff </vt:lpstr>
      <vt:lpstr>Komunikacija z zaposlenimi na fakulteti  / Communication with the faculty staff </vt:lpstr>
      <vt:lpstr>Komunikacija z zaposlenimi na fakulteti  / Communication with the faculty staff </vt:lpstr>
      <vt:lpstr>Komunikacija z zaposlenimi na fakulteti  / Communication with the faculty staff </vt:lpstr>
      <vt:lpstr>IKT storitve / ICT services</vt:lpstr>
      <vt:lpstr>FAMNIT spletna stran / FAMNIT web page </vt:lpstr>
      <vt:lpstr>Študentski informacijski sistem – ŠIS / Student Information System - ŠIS</vt:lpstr>
      <vt:lpstr>Dodatno / In addition</vt:lpstr>
      <vt:lpstr>Študijski koledar / Academic Calendar</vt:lpstr>
      <vt:lpstr>Urniki / Timetables</vt:lpstr>
      <vt:lpstr>Dodatno / In addition</vt:lpstr>
      <vt:lpstr>Urniki predmetov</vt:lpstr>
      <vt:lpstr>Elektronska pošta / E-mail</vt:lpstr>
      <vt:lpstr>PowerPoint Presentation</vt:lpstr>
      <vt:lpstr>Nastavitve za poštne odjemalce  / Settings for email clients</vt:lpstr>
      <vt:lpstr>Dodatno / In addition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Brezžično omrežje Eduroam / Eduroam wi-fi </vt:lpstr>
      <vt:lpstr>Za Android uporabite:</vt:lpstr>
      <vt:lpstr>Eduroam CAT Android koraki namestitve /  Eduroam CAT Android installation process</vt:lpstr>
      <vt:lpstr>Eduroam Android ročne nastavitve / Eduroam Android manual settings </vt:lpstr>
      <vt:lpstr>Dodatno / In addition</vt:lpstr>
      <vt:lpstr>Arnes AAI</vt:lpstr>
      <vt:lpstr>Office 365</vt:lpstr>
      <vt:lpstr>Virtualno zasebno omrežje  / Virtual private network VPN</vt:lpstr>
      <vt:lpstr>PowerPoint Presentation</vt:lpstr>
      <vt:lpstr>Obvestila referata  / Student office notifications</vt:lpstr>
      <vt:lpstr>Dodatno / In addition</vt:lpstr>
      <vt:lpstr>PowerPoint Presentation</vt:lpstr>
      <vt:lpstr>Oddaljeni dostop do vaših datotek in strežnika / Remote access to your files and server </vt:lpstr>
      <vt:lpstr>SSH</vt:lpstr>
      <vt:lpstr>Dodatno / In addition</vt:lpstr>
      <vt:lpstr>SSH na Windows OS  / SSH on Windows</vt:lpstr>
      <vt:lpstr>WinSCP</vt:lpstr>
      <vt:lpstr>PowerPoint Presentation</vt:lpstr>
      <vt:lpstr>E-učilnica / E-classroom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 https://zoom.us/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Practicum I – ICT Services Računalniški praktikum I – IKT storitve</dc:title>
  <dc:creator>Vida</dc:creator>
  <cp:lastModifiedBy>Me</cp:lastModifiedBy>
  <cp:revision>55</cp:revision>
  <cp:lastPrinted>2020-10-07T13:38:38Z</cp:lastPrinted>
  <dcterms:created xsi:type="dcterms:W3CDTF">2017-10-02T18:39:30Z</dcterms:created>
  <dcterms:modified xsi:type="dcterms:W3CDTF">2021-10-03T18:51:21Z</dcterms:modified>
</cp:coreProperties>
</file>